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41"/>
  </p:notesMasterIdLst>
  <p:sldIdLst>
    <p:sldId id="256" r:id="rId2"/>
    <p:sldId id="297" r:id="rId3"/>
    <p:sldId id="298" r:id="rId4"/>
    <p:sldId id="294" r:id="rId5"/>
    <p:sldId id="287" r:id="rId6"/>
    <p:sldId id="282" r:id="rId7"/>
    <p:sldId id="283" r:id="rId8"/>
    <p:sldId id="284" r:id="rId9"/>
    <p:sldId id="286" r:id="rId10"/>
    <p:sldId id="285" r:id="rId11"/>
    <p:sldId id="288" r:id="rId12"/>
    <p:sldId id="289" r:id="rId13"/>
    <p:sldId id="290" r:id="rId14"/>
    <p:sldId id="291" r:id="rId15"/>
    <p:sldId id="292" r:id="rId16"/>
    <p:sldId id="293" r:id="rId17"/>
    <p:sldId id="281" r:id="rId18"/>
    <p:sldId id="295" r:id="rId19"/>
    <p:sldId id="29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13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gif>
</file>

<file path=ppt/media/image2.gi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 name="Shape 10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4" name="Shape 13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0" name="Shape 14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716402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Shape 1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Shape 16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7" name="Shape 16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9" name="Shape 1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103796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www.crisis.org.uk/ending-homelessness/homelessness-knowledge-hub/services-and-interventions/evaluation-of-the-sharing-solutions-programme-2015/"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citizensadvice.org.uk/law-and-courts/discrimination/public-sector-equality-duty/what-s-the-public-sector-equality-duty/"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www.statistics.gov.scot"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www.glasgow.gov.uk/CHttpHandler.ashx?id=36996&amp;p=0"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www.gov.scot/Topics/Statistics/Browse/Housing-Regeneration/HSfS/LTemptysecondhomes/EmptySecondhometable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0" y="696550"/>
            <a:ext cx="8673000" cy="906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GB" sz="6000" dirty="0">
                <a:solidFill>
                  <a:srgbClr val="FFFFFF"/>
                </a:solidFill>
              </a:rPr>
              <a:t>Team </a:t>
            </a:r>
            <a:r>
              <a:rPr lang="en-GB" sz="6000" dirty="0" err="1">
                <a:solidFill>
                  <a:srgbClr val="FFFFFF"/>
                </a:solidFill>
              </a:rPr>
              <a:t>AppRENTices</a:t>
            </a:r>
            <a:endParaRPr sz="6000" dirty="0">
              <a:solidFill>
                <a:srgbClr val="FFFFFF"/>
              </a:solidFill>
            </a:endParaRPr>
          </a:p>
        </p:txBody>
      </p:sp>
      <p:pic>
        <p:nvPicPr>
          <p:cNvPr id="55" name="Shape 55"/>
          <p:cNvPicPr preferRelativeResize="0"/>
          <p:nvPr/>
        </p:nvPicPr>
        <p:blipFill>
          <a:blip r:embed="rId3">
            <a:alphaModFix/>
          </a:blip>
          <a:stretch>
            <a:fillRect/>
          </a:stretch>
        </p:blipFill>
        <p:spPr>
          <a:xfrm>
            <a:off x="1504225" y="1603150"/>
            <a:ext cx="5959775" cy="171961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Why would we do that ? </a:t>
            </a:r>
          </a:p>
        </p:txBody>
      </p:sp>
      <p:sp>
        <p:nvSpPr>
          <p:cNvPr id="3" name="TextBox 2">
            <a:extLst>
              <a:ext uri="{FF2B5EF4-FFF2-40B4-BE49-F238E27FC236}">
                <a16:creationId xmlns:a16="http://schemas.microsoft.com/office/drawing/2014/main" id="{B18FB6C3-2D5B-445A-B37A-8588DADA0D62}"/>
              </a:ext>
            </a:extLst>
          </p:cNvPr>
          <p:cNvSpPr txBox="1"/>
          <p:nvPr/>
        </p:nvSpPr>
        <p:spPr>
          <a:xfrm>
            <a:off x="574158" y="1541721"/>
            <a:ext cx="7697972" cy="2554545"/>
          </a:xfrm>
          <a:prstGeom prst="rect">
            <a:avLst/>
          </a:prstGeom>
          <a:noFill/>
        </p:spPr>
        <p:txBody>
          <a:bodyPr wrap="square" rtlCol="0">
            <a:spAutoFit/>
          </a:bodyPr>
          <a:lstStyle/>
          <a:p>
            <a:r>
              <a:rPr lang="en-GB" sz="4000" dirty="0">
                <a:solidFill>
                  <a:schemeClr val="bg1"/>
                </a:solidFill>
              </a:rPr>
              <a:t>Because it is very efficient if we have JOHN living with other people like JOHN</a:t>
            </a:r>
          </a:p>
          <a:p>
            <a:endParaRPr lang="en-GB" sz="4000" dirty="0">
              <a:solidFill>
                <a:schemeClr val="bg1"/>
              </a:solidFill>
            </a:endParaRPr>
          </a:p>
        </p:txBody>
      </p:sp>
    </p:spTree>
    <p:extLst>
      <p:ext uri="{BB962C8B-B14F-4D97-AF65-F5344CB8AC3E}">
        <p14:creationId xmlns:p14="http://schemas.microsoft.com/office/powerpoint/2010/main" val="6175123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Couple more ideas that yet needs to be implemented</a:t>
            </a:r>
          </a:p>
        </p:txBody>
      </p:sp>
      <p:sp>
        <p:nvSpPr>
          <p:cNvPr id="3" name="TextBox 2">
            <a:extLst>
              <a:ext uri="{FF2B5EF4-FFF2-40B4-BE49-F238E27FC236}">
                <a16:creationId xmlns:a16="http://schemas.microsoft.com/office/drawing/2014/main" id="{B18FB6C3-2D5B-445A-B37A-8588DADA0D62}"/>
              </a:ext>
            </a:extLst>
          </p:cNvPr>
          <p:cNvSpPr txBox="1"/>
          <p:nvPr/>
        </p:nvSpPr>
        <p:spPr>
          <a:xfrm>
            <a:off x="595424" y="1277316"/>
            <a:ext cx="7697972" cy="4770537"/>
          </a:xfrm>
          <a:prstGeom prst="rect">
            <a:avLst/>
          </a:prstGeom>
          <a:noFill/>
        </p:spPr>
        <p:txBody>
          <a:bodyPr wrap="square" rtlCol="0">
            <a:spAutoFit/>
          </a:bodyPr>
          <a:lstStyle/>
          <a:p>
            <a:r>
              <a:rPr lang="en-GB" sz="2800" dirty="0">
                <a:solidFill>
                  <a:schemeClr val="bg1"/>
                </a:solidFill>
              </a:rPr>
              <a:t>1. We could ask the parents of JOHN to act as a guarantor in case he doesn’t pay the rent.</a:t>
            </a:r>
          </a:p>
          <a:p>
            <a:r>
              <a:rPr lang="en-GB" sz="2800" dirty="0">
                <a:solidFill>
                  <a:schemeClr val="bg1"/>
                </a:solidFill>
              </a:rPr>
              <a:t>2. The Council could also help with populating the rooms and property data for the service.</a:t>
            </a:r>
          </a:p>
          <a:p>
            <a:r>
              <a:rPr lang="en-GB" sz="2800" dirty="0">
                <a:solidFill>
                  <a:schemeClr val="bg1"/>
                </a:solidFill>
              </a:rPr>
              <a:t>3. Social services could be included in managing properties</a:t>
            </a:r>
          </a:p>
          <a:p>
            <a:r>
              <a:rPr lang="en-GB" sz="2800" dirty="0">
                <a:solidFill>
                  <a:schemeClr val="bg1"/>
                </a:solidFill>
              </a:rPr>
              <a:t>4. We could include businesses who wants to hire JOHN to be the guarantors for him.</a:t>
            </a:r>
          </a:p>
          <a:p>
            <a:r>
              <a:rPr lang="en-GB" sz="4000" dirty="0">
                <a:solidFill>
                  <a:schemeClr val="bg1"/>
                </a:solidFill>
              </a:rPr>
              <a:t>  </a:t>
            </a:r>
          </a:p>
          <a:p>
            <a:endParaRPr lang="en-GB" sz="4000" dirty="0">
              <a:solidFill>
                <a:schemeClr val="bg1"/>
              </a:solidFill>
            </a:endParaRPr>
          </a:p>
        </p:txBody>
      </p:sp>
    </p:spTree>
    <p:extLst>
      <p:ext uri="{BB962C8B-B14F-4D97-AF65-F5344CB8AC3E}">
        <p14:creationId xmlns:p14="http://schemas.microsoft.com/office/powerpoint/2010/main" val="813543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What we have done so far ? </a:t>
            </a:r>
          </a:p>
        </p:txBody>
      </p:sp>
      <p:sp>
        <p:nvSpPr>
          <p:cNvPr id="3" name="TextBox 2">
            <a:extLst>
              <a:ext uri="{FF2B5EF4-FFF2-40B4-BE49-F238E27FC236}">
                <a16:creationId xmlns:a16="http://schemas.microsoft.com/office/drawing/2014/main" id="{B18FB6C3-2D5B-445A-B37A-8588DADA0D62}"/>
              </a:ext>
            </a:extLst>
          </p:cNvPr>
          <p:cNvSpPr txBox="1"/>
          <p:nvPr/>
        </p:nvSpPr>
        <p:spPr>
          <a:xfrm>
            <a:off x="574158" y="1541721"/>
            <a:ext cx="7697972" cy="3477875"/>
          </a:xfrm>
          <a:prstGeom prst="rect">
            <a:avLst/>
          </a:prstGeom>
          <a:noFill/>
        </p:spPr>
        <p:txBody>
          <a:bodyPr wrap="square" rtlCol="0">
            <a:spAutoFit/>
          </a:bodyPr>
          <a:lstStyle/>
          <a:p>
            <a:r>
              <a:rPr lang="en-GB" sz="2800" dirty="0">
                <a:solidFill>
                  <a:schemeClr val="bg1"/>
                </a:solidFill>
              </a:rPr>
              <a:t>We created a website that asks for the users profile.</a:t>
            </a:r>
          </a:p>
          <a:p>
            <a:r>
              <a:rPr lang="en-GB" sz="2800" dirty="0">
                <a:solidFill>
                  <a:schemeClr val="bg1"/>
                </a:solidFill>
              </a:rPr>
              <a:t>When the users fills the profile a list of properties that matches the user profile will appear.</a:t>
            </a:r>
          </a:p>
          <a:p>
            <a:r>
              <a:rPr lang="en-GB" sz="4000" dirty="0">
                <a:solidFill>
                  <a:schemeClr val="bg1"/>
                </a:solidFill>
              </a:rPr>
              <a:t>  </a:t>
            </a:r>
          </a:p>
          <a:p>
            <a:endParaRPr lang="en-GB" sz="4000" dirty="0">
              <a:solidFill>
                <a:schemeClr val="bg1"/>
              </a:solidFill>
            </a:endParaRPr>
          </a:p>
        </p:txBody>
      </p:sp>
    </p:spTree>
    <p:extLst>
      <p:ext uri="{BB962C8B-B14F-4D97-AF65-F5344CB8AC3E}">
        <p14:creationId xmlns:p14="http://schemas.microsoft.com/office/powerpoint/2010/main" val="9055681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Is the website alive ? </a:t>
            </a:r>
          </a:p>
        </p:txBody>
      </p:sp>
      <p:sp>
        <p:nvSpPr>
          <p:cNvPr id="3" name="TextBox 2">
            <a:extLst>
              <a:ext uri="{FF2B5EF4-FFF2-40B4-BE49-F238E27FC236}">
                <a16:creationId xmlns:a16="http://schemas.microsoft.com/office/drawing/2014/main" id="{B18FB6C3-2D5B-445A-B37A-8588DADA0D62}"/>
              </a:ext>
            </a:extLst>
          </p:cNvPr>
          <p:cNvSpPr txBox="1"/>
          <p:nvPr/>
        </p:nvSpPr>
        <p:spPr>
          <a:xfrm>
            <a:off x="574158" y="1541721"/>
            <a:ext cx="7697972" cy="2431435"/>
          </a:xfrm>
          <a:prstGeom prst="rect">
            <a:avLst/>
          </a:prstGeom>
          <a:noFill/>
        </p:spPr>
        <p:txBody>
          <a:bodyPr wrap="square" rtlCol="0">
            <a:spAutoFit/>
          </a:bodyPr>
          <a:lstStyle/>
          <a:p>
            <a:r>
              <a:rPr lang="en-GB" sz="2800" dirty="0">
                <a:solidFill>
                  <a:schemeClr val="bg1"/>
                </a:solidFill>
              </a:rPr>
              <a:t>YES.</a:t>
            </a:r>
          </a:p>
          <a:p>
            <a:r>
              <a:rPr lang="en-GB" sz="2800" dirty="0">
                <a:solidFill>
                  <a:schemeClr val="bg1"/>
                </a:solidFill>
              </a:rPr>
              <a:t>The website is alive, however we are not allowed to display alive websites but we made a video for it</a:t>
            </a:r>
          </a:p>
          <a:p>
            <a:endParaRPr lang="en-GB" sz="4000" dirty="0">
              <a:solidFill>
                <a:schemeClr val="bg1"/>
              </a:solidFill>
            </a:endParaRPr>
          </a:p>
        </p:txBody>
      </p:sp>
    </p:spTree>
    <p:extLst>
      <p:ext uri="{BB962C8B-B14F-4D97-AF65-F5344CB8AC3E}">
        <p14:creationId xmlns:p14="http://schemas.microsoft.com/office/powerpoint/2010/main" val="3378095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86"/>
        <p:cNvGrpSpPr/>
        <p:nvPr/>
      </p:nvGrpSpPr>
      <p:grpSpPr>
        <a:xfrm>
          <a:off x="0" y="0"/>
          <a:ext cx="0" cy="0"/>
          <a:chOff x="0" y="0"/>
          <a:chExt cx="0" cy="0"/>
        </a:xfrm>
      </p:grpSpPr>
      <p:pic>
        <p:nvPicPr>
          <p:cNvPr id="188" name="Shape 188"/>
          <p:cNvPicPr preferRelativeResize="0"/>
          <p:nvPr/>
        </p:nvPicPr>
        <p:blipFill>
          <a:blip r:embed="rId3">
            <a:alphaModFix/>
          </a:blip>
          <a:stretch>
            <a:fillRect/>
          </a:stretch>
        </p:blipFill>
        <p:spPr>
          <a:xfrm>
            <a:off x="1831063" y="0"/>
            <a:ext cx="5075374" cy="5143499"/>
          </a:xfrm>
          <a:prstGeom prst="rect">
            <a:avLst/>
          </a:prstGeom>
          <a:noFill/>
          <a:ln>
            <a:noFill/>
          </a:ln>
        </p:spPr>
      </p:pic>
    </p:spTree>
    <p:extLst>
      <p:ext uri="{BB962C8B-B14F-4D97-AF65-F5344CB8AC3E}">
        <p14:creationId xmlns:p14="http://schemas.microsoft.com/office/powerpoint/2010/main" val="1085520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311700" y="2385852"/>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rgbClr val="FF9900"/>
                </a:solidFill>
              </a:rPr>
              <a:t>Any Questions ? </a:t>
            </a:r>
            <a:br>
              <a:rPr lang="en-GB" sz="3600" b="1" dirty="0">
                <a:solidFill>
                  <a:srgbClr val="FF9900"/>
                </a:solidFill>
              </a:rPr>
            </a:br>
            <a:endParaRPr sz="3600" b="1" dirty="0"/>
          </a:p>
        </p:txBody>
      </p:sp>
      <p:sp>
        <p:nvSpPr>
          <p:cNvPr id="2" name="Text Placeholder 1">
            <a:extLst>
              <a:ext uri="{FF2B5EF4-FFF2-40B4-BE49-F238E27FC236}">
                <a16:creationId xmlns:a16="http://schemas.microsoft.com/office/drawing/2014/main" id="{BC5CD58D-49E8-451B-89E8-FBE96FE128BD}"/>
              </a:ext>
            </a:extLst>
          </p:cNvPr>
          <p:cNvSpPr>
            <a:spLocks noGrp="1"/>
          </p:cNvSpPr>
          <p:nvPr>
            <p:ph type="body" idx="1"/>
          </p:nvPr>
        </p:nvSpPr>
        <p:spPr>
          <a:xfrm>
            <a:off x="311700" y="2385852"/>
            <a:ext cx="8520600" cy="761385"/>
          </a:xfrm>
          <a:ln>
            <a:solidFill>
              <a:schemeClr val="accent1"/>
            </a:solidFill>
          </a:ln>
        </p:spPr>
        <p:txBody>
          <a:bodyPr/>
          <a:lstStyle/>
          <a:p>
            <a:endParaRPr lang="en-GB" dirty="0"/>
          </a:p>
        </p:txBody>
      </p:sp>
    </p:spTree>
    <p:extLst>
      <p:ext uri="{BB962C8B-B14F-4D97-AF65-F5344CB8AC3E}">
        <p14:creationId xmlns:p14="http://schemas.microsoft.com/office/powerpoint/2010/main" val="30865259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837D-CE5F-4EE8-A7A1-A0D2439ACFA7}"/>
              </a:ext>
            </a:extLst>
          </p:cNvPr>
          <p:cNvSpPr>
            <a:spLocks noGrp="1"/>
          </p:cNvSpPr>
          <p:nvPr>
            <p:ph type="title"/>
          </p:nvPr>
        </p:nvSpPr>
        <p:spPr/>
        <p:txBody>
          <a:bodyPr/>
          <a:lstStyle/>
          <a:p>
            <a:endParaRPr lang="en-GB"/>
          </a:p>
        </p:txBody>
      </p:sp>
      <p:sp>
        <p:nvSpPr>
          <p:cNvPr id="4" name="Shape 194">
            <a:extLst>
              <a:ext uri="{FF2B5EF4-FFF2-40B4-BE49-F238E27FC236}">
                <a16:creationId xmlns:a16="http://schemas.microsoft.com/office/drawing/2014/main" id="{6E4C8C0B-ED31-4261-9329-D414F4845853}"/>
              </a:ext>
            </a:extLst>
          </p:cNvPr>
          <p:cNvSpPr txBox="1">
            <a:spLocks noGrp="1"/>
          </p:cNvSpPr>
          <p:nvPr>
            <p:ph type="body" idx="1"/>
          </p:nvPr>
        </p:nvSpPr>
        <p:spPr>
          <a:xfrm>
            <a:off x="311700" y="2042201"/>
            <a:ext cx="8520600" cy="1059097"/>
          </a:xfrm>
          <a:prstGeom prst="rect">
            <a:avLst/>
          </a:prstGeom>
          <a:ln w="9525" cap="flat" cmpd="sng">
            <a:solidFill>
              <a:srgbClr val="FF99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4800" dirty="0">
                <a:solidFill>
                  <a:srgbClr val="FF9900"/>
                </a:solidFill>
              </a:rPr>
              <a:t>Thank you </a:t>
            </a:r>
            <a:endParaRPr sz="4800" dirty="0">
              <a:solidFill>
                <a:srgbClr val="FF9900"/>
              </a:solidFill>
            </a:endParaRPr>
          </a:p>
          <a:p>
            <a:pPr marL="0" lvl="0" indent="0" algn="ctr" rtl="0">
              <a:spcBef>
                <a:spcPts val="1600"/>
              </a:spcBef>
              <a:spcAft>
                <a:spcPts val="0"/>
              </a:spcAft>
              <a:buNone/>
            </a:pPr>
            <a:endParaRPr sz="3000" dirty="0"/>
          </a:p>
          <a:p>
            <a:pPr marL="0" lvl="0" indent="0" algn="ctr" rtl="0">
              <a:spcBef>
                <a:spcPts val="1600"/>
              </a:spcBef>
              <a:spcAft>
                <a:spcPts val="1600"/>
              </a:spcAft>
              <a:buNone/>
            </a:pPr>
            <a:endParaRPr sz="3000" dirty="0"/>
          </a:p>
        </p:txBody>
      </p:sp>
    </p:spTree>
    <p:extLst>
      <p:ext uri="{BB962C8B-B14F-4D97-AF65-F5344CB8AC3E}">
        <p14:creationId xmlns:p14="http://schemas.microsoft.com/office/powerpoint/2010/main" val="2817959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8A0D5-D00D-4A00-831D-71E59BC1CE36}"/>
              </a:ext>
            </a:extLst>
          </p:cNvPr>
          <p:cNvSpPr>
            <a:spLocks noGrp="1"/>
          </p:cNvSpPr>
          <p:nvPr>
            <p:ph type="title"/>
          </p:nvPr>
        </p:nvSpPr>
        <p:spPr/>
        <p:txBody>
          <a:bodyPr/>
          <a:lstStyle/>
          <a:p>
            <a:endParaRPr lang="en-GB" dirty="0"/>
          </a:p>
        </p:txBody>
      </p:sp>
    </p:spTree>
    <p:extLst>
      <p:ext uri="{BB962C8B-B14F-4D97-AF65-F5344CB8AC3E}">
        <p14:creationId xmlns:p14="http://schemas.microsoft.com/office/powerpoint/2010/main" val="38685918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8A0D5-D00D-4A00-831D-71E59BC1CE36}"/>
              </a:ext>
            </a:extLst>
          </p:cNvPr>
          <p:cNvSpPr>
            <a:spLocks noGrp="1"/>
          </p:cNvSpPr>
          <p:nvPr>
            <p:ph type="title"/>
          </p:nvPr>
        </p:nvSpPr>
        <p:spPr/>
        <p:txBody>
          <a:bodyPr/>
          <a:lstStyle/>
          <a:p>
            <a:endParaRPr lang="en-GB" dirty="0"/>
          </a:p>
        </p:txBody>
      </p:sp>
    </p:spTree>
    <p:extLst>
      <p:ext uri="{BB962C8B-B14F-4D97-AF65-F5344CB8AC3E}">
        <p14:creationId xmlns:p14="http://schemas.microsoft.com/office/powerpoint/2010/main" val="1761646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8A0D5-D00D-4A00-831D-71E59BC1CE36}"/>
              </a:ext>
            </a:extLst>
          </p:cNvPr>
          <p:cNvSpPr>
            <a:spLocks noGrp="1"/>
          </p:cNvSpPr>
          <p:nvPr>
            <p:ph type="title"/>
          </p:nvPr>
        </p:nvSpPr>
        <p:spPr/>
        <p:txBody>
          <a:bodyPr/>
          <a:lstStyle/>
          <a:p>
            <a:endParaRPr lang="en-GB" dirty="0"/>
          </a:p>
        </p:txBody>
      </p:sp>
    </p:spTree>
    <p:extLst>
      <p:ext uri="{BB962C8B-B14F-4D97-AF65-F5344CB8AC3E}">
        <p14:creationId xmlns:p14="http://schemas.microsoft.com/office/powerpoint/2010/main" val="2001098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Who is our user ? </a:t>
            </a:r>
          </a:p>
        </p:txBody>
      </p:sp>
      <p:sp>
        <p:nvSpPr>
          <p:cNvPr id="3" name="TextBox 2">
            <a:extLst>
              <a:ext uri="{FF2B5EF4-FFF2-40B4-BE49-F238E27FC236}">
                <a16:creationId xmlns:a16="http://schemas.microsoft.com/office/drawing/2014/main" id="{B18FB6C3-2D5B-445A-B37A-8588DADA0D62}"/>
              </a:ext>
            </a:extLst>
          </p:cNvPr>
          <p:cNvSpPr txBox="1"/>
          <p:nvPr/>
        </p:nvSpPr>
        <p:spPr>
          <a:xfrm>
            <a:off x="574158" y="1541721"/>
            <a:ext cx="7697972" cy="1938992"/>
          </a:xfrm>
          <a:prstGeom prst="rect">
            <a:avLst/>
          </a:prstGeom>
          <a:noFill/>
        </p:spPr>
        <p:txBody>
          <a:bodyPr wrap="square" rtlCol="0">
            <a:spAutoFit/>
          </a:bodyPr>
          <a:lstStyle/>
          <a:p>
            <a:r>
              <a:rPr lang="en-GB" sz="4000" dirty="0">
                <a:solidFill>
                  <a:schemeClr val="bg1"/>
                </a:solidFill>
              </a:rPr>
              <a:t>Low income multiple occupancy accommodation seeker</a:t>
            </a:r>
          </a:p>
          <a:p>
            <a:r>
              <a:rPr lang="en-GB" sz="4000" dirty="0">
                <a:solidFill>
                  <a:schemeClr val="bg1"/>
                </a:solidFill>
              </a:rPr>
              <a:t>we call him .. </a:t>
            </a:r>
          </a:p>
        </p:txBody>
      </p:sp>
    </p:spTree>
    <p:extLst>
      <p:ext uri="{BB962C8B-B14F-4D97-AF65-F5344CB8AC3E}">
        <p14:creationId xmlns:p14="http://schemas.microsoft.com/office/powerpoint/2010/main" val="2904647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954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lumMod val="75000"/>
                  </a:schemeClr>
                </a:solidFill>
              </a:rPr>
              <a:t>Pitch</a:t>
            </a:r>
            <a:endParaRPr sz="3600" b="1" dirty="0">
              <a:solidFill>
                <a:schemeClr val="accent1">
                  <a:lumMod val="75000"/>
                </a:schemeClr>
              </a:solidFill>
            </a:endParaRPr>
          </a:p>
        </p:txBody>
      </p:sp>
      <p:sp>
        <p:nvSpPr>
          <p:cNvPr id="61" name="Shape 61"/>
          <p:cNvSpPr txBox="1">
            <a:spLocks noGrp="1"/>
          </p:cNvSpPr>
          <p:nvPr>
            <p:ph type="body" idx="1"/>
          </p:nvPr>
        </p:nvSpPr>
        <p:spPr>
          <a:xfrm>
            <a:off x="311700" y="728025"/>
            <a:ext cx="8520600" cy="39285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0"/>
              </a:spcAft>
              <a:buNone/>
            </a:pPr>
            <a:r>
              <a:rPr lang="en-GB" sz="2800" b="1" dirty="0" err="1">
                <a:solidFill>
                  <a:schemeClr val="bg1"/>
                </a:solidFill>
              </a:rPr>
              <a:t>AppRENT</a:t>
            </a:r>
            <a:r>
              <a:rPr lang="en-GB" sz="2800" b="1" dirty="0">
                <a:solidFill>
                  <a:schemeClr val="bg1"/>
                </a:solidFill>
              </a:rPr>
              <a:t> is a prototype website that  will be focused on vulnerable mobile under 25yr old jobseekers, who require short to mid term multiple occupancy accommodation while networking with similarly profiled individuals. </a:t>
            </a:r>
            <a:endParaRPr sz="2800" b="1" dirty="0">
              <a:solidFill>
                <a:schemeClr val="bg1"/>
              </a:solidFill>
            </a:endParaRPr>
          </a:p>
          <a:p>
            <a:pPr marL="0" lvl="0" indent="0" rtl="0">
              <a:spcBef>
                <a:spcPts val="1600"/>
              </a:spcBef>
              <a:spcAft>
                <a:spcPts val="0"/>
              </a:spcAft>
              <a:buNone/>
            </a:pPr>
            <a:r>
              <a:rPr lang="en-GB" sz="2800" b="1" dirty="0">
                <a:solidFill>
                  <a:schemeClr val="bg1"/>
                </a:solidFill>
              </a:rPr>
              <a:t>With access to support services if required. </a:t>
            </a:r>
            <a:endParaRPr sz="2800" b="1" dirty="0">
              <a:solidFill>
                <a:schemeClr val="bg1"/>
              </a:solidFill>
            </a:endParaRPr>
          </a:p>
          <a:p>
            <a:pPr marL="0" lvl="0" indent="0" rtl="0">
              <a:spcBef>
                <a:spcPts val="1600"/>
              </a:spcBef>
              <a:spcAft>
                <a:spcPts val="0"/>
              </a:spcAft>
              <a:buNone/>
            </a:pPr>
            <a:r>
              <a:rPr lang="en-GB" sz="2800" b="1" dirty="0">
                <a:solidFill>
                  <a:schemeClr val="bg1"/>
                </a:solidFill>
              </a:rPr>
              <a:t>A stepping stone to independence.</a:t>
            </a:r>
            <a:endParaRPr sz="2800" b="1" dirty="0">
              <a:solidFill>
                <a:schemeClr val="bg1"/>
              </a:solidFill>
            </a:endParaRPr>
          </a:p>
          <a:p>
            <a:pPr marL="0" lvl="0" indent="0" algn="just" rtl="0">
              <a:spcBef>
                <a:spcPts val="1600"/>
              </a:spcBef>
              <a:spcAft>
                <a:spcPts val="1600"/>
              </a:spcAft>
              <a:buNone/>
            </a:pPr>
            <a:endParaRPr sz="28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lumMod val="75000"/>
                  </a:schemeClr>
                </a:solidFill>
              </a:rPr>
              <a:t>Crisis Studies</a:t>
            </a:r>
            <a:endParaRPr sz="3600" b="1" dirty="0">
              <a:solidFill>
                <a:schemeClr val="accent1">
                  <a:lumMod val="75000"/>
                </a:schemeClr>
              </a:solidFill>
            </a:endParaRPr>
          </a:p>
        </p:txBody>
      </p:sp>
      <p:sp>
        <p:nvSpPr>
          <p:cNvPr id="67" name="Shape 67"/>
          <p:cNvSpPr txBox="1">
            <a:spLocks noGrp="1"/>
          </p:cNvSpPr>
          <p:nvPr>
            <p:ph type="body" idx="1"/>
          </p:nvPr>
        </p:nvSpPr>
        <p:spPr>
          <a:xfrm>
            <a:off x="311700" y="1152475"/>
            <a:ext cx="8520600" cy="32826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GB" sz="3000" b="1" dirty="0">
                <a:solidFill>
                  <a:schemeClr val="bg1"/>
                </a:solidFill>
              </a:rPr>
              <a:t>The use of the Crisis’ Making it Count tool showed that there was a total gross saving (through reducing homelessness) of £625,000 per quarter, against a cost of £120,000. For every £1 of grant funding, £5.21 of savings was generated. (Shared Occupancy Studies)</a:t>
            </a:r>
            <a:endParaRPr sz="3000" b="1" dirty="0">
              <a:solidFill>
                <a:schemeClr val="bg1"/>
              </a:solidFill>
            </a:endParaRPr>
          </a:p>
          <a:p>
            <a:pPr marL="0" lvl="0" indent="0" algn="ctr" rtl="0">
              <a:spcBef>
                <a:spcPts val="1600"/>
              </a:spcBef>
              <a:spcAft>
                <a:spcPts val="0"/>
              </a:spcAft>
              <a:buNone/>
            </a:pPr>
            <a:r>
              <a:rPr lang="en-GB" sz="1500" u="sng" dirty="0">
                <a:solidFill>
                  <a:schemeClr val="hlink"/>
                </a:solidFill>
                <a:hlinkClick r:id="rId3"/>
              </a:rPr>
              <a:t>https://www.crisis.org.uk/ending-homelessness/homelessness-knowledge-hub/services-and-interventions/evaluation-of-the-sharing-solutions-programme-2015/</a:t>
            </a:r>
            <a:endParaRPr sz="1500" dirty="0"/>
          </a:p>
          <a:p>
            <a:pPr marL="0" lvl="0" indent="0" algn="ctr" rtl="0">
              <a:spcBef>
                <a:spcPts val="1600"/>
              </a:spcBef>
              <a:spcAft>
                <a:spcPts val="0"/>
              </a:spcAft>
              <a:buNone/>
            </a:pPr>
            <a:endParaRPr sz="3000" dirty="0"/>
          </a:p>
          <a:p>
            <a:pPr marL="0" lvl="0" indent="0" algn="ctr" rtl="0">
              <a:spcBef>
                <a:spcPts val="1600"/>
              </a:spcBef>
              <a:spcAft>
                <a:spcPts val="1600"/>
              </a:spcAft>
              <a:buNone/>
            </a:pPr>
            <a:endParaRPr sz="30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000" b="1" dirty="0">
                <a:solidFill>
                  <a:schemeClr val="accent1">
                    <a:lumMod val="75000"/>
                  </a:schemeClr>
                </a:solidFill>
              </a:rPr>
              <a:t>What’s the public sector equality duty?</a:t>
            </a:r>
            <a:endParaRPr sz="3000" b="1" dirty="0">
              <a:solidFill>
                <a:schemeClr val="accent1">
                  <a:lumMod val="75000"/>
                </a:schemeClr>
              </a:solidFill>
            </a:endParaRPr>
          </a:p>
        </p:txBody>
      </p:sp>
      <p:sp>
        <p:nvSpPr>
          <p:cNvPr id="73" name="Shape 73"/>
          <p:cNvSpPr txBox="1">
            <a:spLocks noGrp="1"/>
          </p:cNvSpPr>
          <p:nvPr>
            <p:ph type="body" idx="1"/>
          </p:nvPr>
        </p:nvSpPr>
        <p:spPr>
          <a:xfrm>
            <a:off x="311700" y="1000075"/>
            <a:ext cx="8520600" cy="34164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1600"/>
              </a:spcAft>
              <a:buNone/>
            </a:pPr>
            <a:r>
              <a:rPr lang="en-GB" sz="2400" b="1" dirty="0">
                <a:solidFill>
                  <a:schemeClr val="bg1"/>
                </a:solidFill>
              </a:rPr>
              <a:t>The public sector equality duty is a duty on public authorities to consider or think about how their policies or decisions affect people who are protected under the Equality Act. Private organisations and individuals don’t have to comply </a:t>
            </a:r>
            <a:r>
              <a:rPr lang="en-GB" sz="2400" b="1" dirty="0" err="1">
                <a:solidFill>
                  <a:schemeClr val="bg1"/>
                </a:solidFill>
              </a:rPr>
              <a:t>withthe</a:t>
            </a:r>
            <a:r>
              <a:rPr lang="en-GB" sz="2400" b="1" dirty="0">
                <a:solidFill>
                  <a:schemeClr val="bg1"/>
                </a:solidFill>
              </a:rPr>
              <a:t> duty.</a:t>
            </a:r>
            <a:br>
              <a:rPr lang="en-GB" sz="2400" b="1" dirty="0">
                <a:solidFill>
                  <a:schemeClr val="bg1"/>
                </a:solidFill>
              </a:rPr>
            </a:br>
            <a:r>
              <a:rPr lang="en-GB" sz="2400" b="1" dirty="0">
                <a:solidFill>
                  <a:schemeClr val="bg1"/>
                </a:solidFill>
              </a:rPr>
              <a:t>If a public authority hasn't properly considered it's public sector equality duty, you can challenge it in the courts.</a:t>
            </a:r>
            <a:endParaRPr sz="2400" b="1" dirty="0">
              <a:solidFill>
                <a:schemeClr val="bg1"/>
              </a:solidFill>
            </a:endParaRPr>
          </a:p>
        </p:txBody>
      </p:sp>
      <p:sp>
        <p:nvSpPr>
          <p:cNvPr id="74" name="Shape 74"/>
          <p:cNvSpPr txBox="1"/>
          <p:nvPr/>
        </p:nvSpPr>
        <p:spPr>
          <a:xfrm>
            <a:off x="202500" y="4455127"/>
            <a:ext cx="8739000" cy="71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u="sng" dirty="0">
                <a:solidFill>
                  <a:schemeClr val="hlink"/>
                </a:solidFill>
                <a:hlinkClick r:id="rId3"/>
              </a:rPr>
              <a:t>https://www.citizensadvice.org.uk/law-and-courts/discrimination/public-sector-equality-duty/what-s-the-public-sector-equality-duty/</a:t>
            </a: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311700" y="954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solidFill>
              </a:rPr>
              <a:t>Problems</a:t>
            </a:r>
            <a:endParaRPr sz="3600" b="1" dirty="0">
              <a:solidFill>
                <a:schemeClr val="accent1"/>
              </a:solidFill>
            </a:endParaRPr>
          </a:p>
        </p:txBody>
      </p:sp>
      <p:sp>
        <p:nvSpPr>
          <p:cNvPr id="80" name="Shape 80"/>
          <p:cNvSpPr txBox="1">
            <a:spLocks noGrp="1"/>
          </p:cNvSpPr>
          <p:nvPr>
            <p:ph type="body" idx="1"/>
          </p:nvPr>
        </p:nvSpPr>
        <p:spPr>
          <a:xfrm>
            <a:off x="311700" y="898875"/>
            <a:ext cx="8520600" cy="33117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GB" sz="2400" dirty="0">
                <a:solidFill>
                  <a:schemeClr val="bg1"/>
                </a:solidFill>
              </a:rPr>
              <a:t>65% of under 25s in Scotland living with parents. Increasing</a:t>
            </a:r>
            <a:endParaRPr sz="2400" dirty="0">
              <a:solidFill>
                <a:schemeClr val="bg1"/>
              </a:solidFill>
            </a:endParaRPr>
          </a:p>
          <a:p>
            <a:pPr marL="0" lvl="0" indent="0" algn="just" rtl="0">
              <a:spcBef>
                <a:spcPts val="1600"/>
              </a:spcBef>
              <a:spcAft>
                <a:spcPts val="0"/>
              </a:spcAft>
              <a:buNone/>
            </a:pPr>
            <a:r>
              <a:rPr lang="en-GB" sz="2400" dirty="0">
                <a:solidFill>
                  <a:schemeClr val="bg1"/>
                </a:solidFill>
              </a:rPr>
              <a:t>30% of Scotland have mental of physical disability. Increasing</a:t>
            </a:r>
            <a:endParaRPr sz="2400" dirty="0">
              <a:solidFill>
                <a:schemeClr val="bg1"/>
              </a:solidFill>
            </a:endParaRPr>
          </a:p>
          <a:p>
            <a:pPr marL="0" lvl="0" indent="0" algn="just" rtl="0">
              <a:spcBef>
                <a:spcPts val="1600"/>
              </a:spcBef>
              <a:spcAft>
                <a:spcPts val="0"/>
              </a:spcAft>
              <a:buNone/>
            </a:pPr>
            <a:r>
              <a:rPr lang="en-GB" sz="2400" dirty="0">
                <a:solidFill>
                  <a:schemeClr val="bg1"/>
                </a:solidFill>
              </a:rPr>
              <a:t>20% of Scotland living in Poverty after housing costs. Increasing</a:t>
            </a:r>
            <a:endParaRPr sz="2400" dirty="0">
              <a:solidFill>
                <a:schemeClr val="bg1"/>
              </a:solidFill>
            </a:endParaRPr>
          </a:p>
          <a:p>
            <a:pPr marL="0" lvl="0" indent="0" algn="just" rtl="0">
              <a:spcBef>
                <a:spcPts val="1600"/>
              </a:spcBef>
              <a:spcAft>
                <a:spcPts val="0"/>
              </a:spcAft>
              <a:buNone/>
            </a:pPr>
            <a:r>
              <a:rPr lang="en-GB" sz="2400" dirty="0">
                <a:solidFill>
                  <a:schemeClr val="bg1"/>
                </a:solidFill>
              </a:rPr>
              <a:t>20% increase in rent over last 10 years. Greater in cities. Wages have not kept pace. Housing problems getting worse.</a:t>
            </a:r>
            <a:endParaRPr sz="2400" dirty="0">
              <a:solidFill>
                <a:schemeClr val="bg1"/>
              </a:solidFill>
            </a:endParaRPr>
          </a:p>
          <a:p>
            <a:pPr marL="0" lvl="0" indent="0" algn="just" rtl="0">
              <a:spcBef>
                <a:spcPts val="1600"/>
              </a:spcBef>
              <a:spcAft>
                <a:spcPts val="1600"/>
              </a:spcAft>
              <a:buNone/>
            </a:pPr>
            <a:endParaRPr sz="2400" dirty="0"/>
          </a:p>
        </p:txBody>
      </p:sp>
      <p:sp>
        <p:nvSpPr>
          <p:cNvPr id="81" name="Shape 81"/>
          <p:cNvSpPr txBox="1"/>
          <p:nvPr/>
        </p:nvSpPr>
        <p:spPr>
          <a:xfrm>
            <a:off x="0" y="4431900"/>
            <a:ext cx="9144000" cy="71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u="sng">
                <a:solidFill>
                  <a:schemeClr val="hlink"/>
                </a:solidFill>
                <a:hlinkClick r:id="rId3"/>
              </a:rPr>
              <a:t>www.statistics.gov.scot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311700" y="954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solidFill>
              </a:rPr>
              <a:t>Problem</a:t>
            </a:r>
            <a:endParaRPr sz="3600" b="1" dirty="0">
              <a:solidFill>
                <a:schemeClr val="accent1"/>
              </a:solidFill>
            </a:endParaRPr>
          </a:p>
        </p:txBody>
      </p:sp>
      <p:sp>
        <p:nvSpPr>
          <p:cNvPr id="87" name="Shape 87"/>
          <p:cNvSpPr txBox="1">
            <a:spLocks noGrp="1"/>
          </p:cNvSpPr>
          <p:nvPr>
            <p:ph type="body" idx="1"/>
          </p:nvPr>
        </p:nvSpPr>
        <p:spPr>
          <a:xfrm>
            <a:off x="311700" y="786500"/>
            <a:ext cx="8520600" cy="36327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GB" sz="2400" b="1" dirty="0">
                <a:solidFill>
                  <a:schemeClr val="bg1"/>
                </a:solidFill>
              </a:rPr>
              <a:t>For Greater Glasgow Councils:</a:t>
            </a:r>
            <a:endParaRPr sz="2400" b="1" dirty="0">
              <a:solidFill>
                <a:schemeClr val="bg1"/>
              </a:solidFill>
            </a:endParaRPr>
          </a:p>
          <a:p>
            <a:pPr marL="0" lvl="0" indent="0" algn="just" rtl="0">
              <a:spcBef>
                <a:spcPts val="1600"/>
              </a:spcBef>
              <a:spcAft>
                <a:spcPts val="0"/>
              </a:spcAft>
              <a:buNone/>
            </a:pPr>
            <a:r>
              <a:rPr lang="en-GB" sz="2400" b="1" dirty="0">
                <a:solidFill>
                  <a:schemeClr val="bg1"/>
                </a:solidFill>
              </a:rPr>
              <a:t>New applicants added to housing list(s) 32,527 </a:t>
            </a:r>
            <a:endParaRPr sz="2400" b="1" dirty="0">
              <a:solidFill>
                <a:schemeClr val="bg1"/>
              </a:solidFill>
            </a:endParaRPr>
          </a:p>
          <a:p>
            <a:pPr marL="0" lvl="0" indent="0" algn="just" rtl="0">
              <a:spcBef>
                <a:spcPts val="1600"/>
              </a:spcBef>
              <a:spcAft>
                <a:spcPts val="0"/>
              </a:spcAft>
              <a:buNone/>
            </a:pPr>
            <a:r>
              <a:rPr lang="en-GB" sz="2400" b="1" dirty="0">
                <a:solidFill>
                  <a:schemeClr val="bg1"/>
                </a:solidFill>
              </a:rPr>
              <a:t>Applicants on housing list(s) year end 58,880</a:t>
            </a:r>
            <a:endParaRPr sz="2400" b="1" dirty="0">
              <a:solidFill>
                <a:schemeClr val="bg1"/>
              </a:solidFill>
            </a:endParaRPr>
          </a:p>
          <a:p>
            <a:pPr marL="0" lvl="0" indent="0" algn="just" rtl="0">
              <a:spcBef>
                <a:spcPts val="1600"/>
              </a:spcBef>
              <a:spcAft>
                <a:spcPts val="0"/>
              </a:spcAft>
              <a:buNone/>
            </a:pPr>
            <a:r>
              <a:rPr lang="en-GB" sz="2400" b="1" dirty="0">
                <a:solidFill>
                  <a:schemeClr val="bg1"/>
                </a:solidFill>
              </a:rPr>
              <a:t>Average Weekly 1 bed Social Housing Rent in Glasgow £41.24. </a:t>
            </a:r>
            <a:endParaRPr sz="2400" b="1" dirty="0">
              <a:solidFill>
                <a:schemeClr val="bg1"/>
              </a:solidFill>
            </a:endParaRPr>
          </a:p>
          <a:p>
            <a:pPr marL="0" lvl="0" indent="0" algn="just" rtl="0">
              <a:spcBef>
                <a:spcPts val="1600"/>
              </a:spcBef>
              <a:spcAft>
                <a:spcPts val="0"/>
              </a:spcAft>
              <a:buNone/>
            </a:pPr>
            <a:r>
              <a:rPr lang="en-GB" sz="2400" b="1" dirty="0">
                <a:solidFill>
                  <a:schemeClr val="bg1"/>
                </a:solidFill>
              </a:rPr>
              <a:t>Est worst case Glasgow housing shortfall of £125m pa</a:t>
            </a:r>
            <a:endParaRPr sz="2400" b="1" dirty="0">
              <a:solidFill>
                <a:schemeClr val="bg1"/>
              </a:solidFill>
            </a:endParaRPr>
          </a:p>
          <a:p>
            <a:pPr marL="0" lvl="0" indent="0" algn="just" rtl="0">
              <a:spcBef>
                <a:spcPts val="1600"/>
              </a:spcBef>
              <a:spcAft>
                <a:spcPts val="1600"/>
              </a:spcAft>
              <a:buNone/>
            </a:pPr>
            <a:endParaRPr sz="2000" dirty="0"/>
          </a:p>
        </p:txBody>
      </p:sp>
      <p:sp>
        <p:nvSpPr>
          <p:cNvPr id="88" name="Shape 88"/>
          <p:cNvSpPr txBox="1"/>
          <p:nvPr/>
        </p:nvSpPr>
        <p:spPr>
          <a:xfrm>
            <a:off x="0" y="4344500"/>
            <a:ext cx="9144000" cy="79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u="sng">
                <a:solidFill>
                  <a:schemeClr val="hlink"/>
                </a:solidFill>
                <a:hlinkClick r:id="rId3"/>
              </a:rPr>
              <a:t>https://www.glasgow.gov.uk/CHttpHandler.ashx?id=36996&amp;p=0</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311700" y="2577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solidFill>
              </a:rPr>
              <a:t>Problem</a:t>
            </a:r>
            <a:endParaRPr sz="3600" b="1" dirty="0">
              <a:solidFill>
                <a:schemeClr val="accent1"/>
              </a:solidFill>
            </a:endParaRPr>
          </a:p>
        </p:txBody>
      </p:sp>
      <p:sp>
        <p:nvSpPr>
          <p:cNvPr id="94" name="Shape 94"/>
          <p:cNvSpPr txBox="1">
            <a:spLocks noGrp="1"/>
          </p:cNvSpPr>
          <p:nvPr>
            <p:ph type="body" idx="1"/>
          </p:nvPr>
        </p:nvSpPr>
        <p:spPr>
          <a:xfrm>
            <a:off x="311700" y="977725"/>
            <a:ext cx="8520600" cy="3903600"/>
          </a:xfrm>
          <a:prstGeom prst="rect">
            <a:avLst/>
          </a:prstGeom>
          <a:ln w="9525" cap="flat" cmpd="sng">
            <a:solidFill>
              <a:schemeClr val="accent4"/>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GB" sz="2600" b="1" dirty="0">
                <a:solidFill>
                  <a:schemeClr val="bg1"/>
                </a:solidFill>
              </a:rPr>
              <a:t>Desperate young vulnerable jobseekers are deviating towards less secure short term tenancy agreements through Gumtree, Airbnb private room, Hostels, etc, who are providing low cost multiple occupancy solutions. </a:t>
            </a:r>
            <a:endParaRPr sz="2600" b="1" dirty="0">
              <a:solidFill>
                <a:schemeClr val="bg1"/>
              </a:solidFill>
            </a:endParaRPr>
          </a:p>
          <a:p>
            <a:pPr marL="0" lvl="0" indent="0" algn="just" rtl="0">
              <a:spcBef>
                <a:spcPts val="1600"/>
              </a:spcBef>
              <a:spcAft>
                <a:spcPts val="1600"/>
              </a:spcAft>
              <a:buNone/>
            </a:pPr>
            <a:r>
              <a:rPr lang="en-GB" sz="2600" b="1" dirty="0">
                <a:solidFill>
                  <a:schemeClr val="bg1"/>
                </a:solidFill>
              </a:rPr>
              <a:t>High risk exposing vulnerabilities not covered by the Assured Tenancies Act 2017, which has high cost when councils deal with homelessness.</a:t>
            </a:r>
            <a:endParaRPr sz="2600" b="1" dirty="0">
              <a:solidFill>
                <a:schemeClr val="bg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311700" y="157900"/>
            <a:ext cx="85206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sz="3600" b="1" dirty="0">
                <a:solidFill>
                  <a:schemeClr val="accent1"/>
                </a:solidFill>
              </a:rPr>
              <a:t>Opportunity</a:t>
            </a:r>
            <a:endParaRPr sz="3600" b="1" dirty="0">
              <a:solidFill>
                <a:schemeClr val="accent1"/>
              </a:solidFill>
            </a:endParaRPr>
          </a:p>
        </p:txBody>
      </p:sp>
      <p:sp>
        <p:nvSpPr>
          <p:cNvPr id="100" name="Shape 100"/>
          <p:cNvSpPr txBox="1">
            <a:spLocks noGrp="1"/>
          </p:cNvSpPr>
          <p:nvPr>
            <p:ph type="body" idx="1"/>
          </p:nvPr>
        </p:nvSpPr>
        <p:spPr>
          <a:xfrm>
            <a:off x="311700" y="802900"/>
            <a:ext cx="8520600" cy="37691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GB" sz="2400" b="1" dirty="0">
                <a:solidFill>
                  <a:schemeClr val="bg1"/>
                </a:solidFill>
              </a:rPr>
              <a:t>To give young mobile low income vulnerable adults a chance to apply for short term secure affordable shared accommodation, which is guaranteed by local council, who cover deposit and rent advance. Council acting as collective bargaining guardians.</a:t>
            </a:r>
            <a:endParaRPr sz="2400" b="1" dirty="0">
              <a:solidFill>
                <a:schemeClr val="bg1"/>
              </a:solidFill>
            </a:endParaRPr>
          </a:p>
          <a:p>
            <a:pPr marL="0" lvl="0" indent="0" algn="just">
              <a:spcBef>
                <a:spcPts val="1600"/>
              </a:spcBef>
              <a:spcAft>
                <a:spcPts val="1600"/>
              </a:spcAft>
              <a:buNone/>
            </a:pPr>
            <a:r>
              <a:rPr lang="en-GB" sz="2400" b="1" dirty="0">
                <a:solidFill>
                  <a:schemeClr val="bg1"/>
                </a:solidFill>
              </a:rPr>
              <a:t>With social services involved, it should offer improved short to medium term protection than hostels, gumtree, </a:t>
            </a:r>
            <a:r>
              <a:rPr lang="en-GB" sz="2400" b="1" dirty="0" err="1">
                <a:solidFill>
                  <a:schemeClr val="bg1"/>
                </a:solidFill>
              </a:rPr>
              <a:t>airbnb</a:t>
            </a:r>
            <a:r>
              <a:rPr lang="en-GB" sz="2400" b="1" dirty="0">
                <a:solidFill>
                  <a:schemeClr val="bg1"/>
                </a:solidFill>
              </a:rPr>
              <a:t> private room, etc.</a:t>
            </a:r>
            <a:endParaRPr sz="2400" b="1" dirty="0">
              <a:solidFill>
                <a:schemeClr val="bg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solidFill>
              </a:rPr>
              <a:t>Opportunity</a:t>
            </a:r>
            <a:endParaRPr sz="3600" b="1" dirty="0">
              <a:solidFill>
                <a:schemeClr val="accent1"/>
              </a:solidFill>
            </a:endParaRPr>
          </a:p>
        </p:txBody>
      </p:sp>
      <p:sp>
        <p:nvSpPr>
          <p:cNvPr id="106" name="Shape 106"/>
          <p:cNvSpPr txBox="1">
            <a:spLocks noGrp="1"/>
          </p:cNvSpPr>
          <p:nvPr>
            <p:ph type="body" idx="1"/>
          </p:nvPr>
        </p:nvSpPr>
        <p:spPr>
          <a:xfrm>
            <a:off x="311700" y="1152474"/>
            <a:ext cx="8520600" cy="3791665"/>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3000" b="1" dirty="0">
                <a:solidFill>
                  <a:schemeClr val="bg1"/>
                </a:solidFill>
              </a:rPr>
              <a:t>Shared Occupancy gives: </a:t>
            </a:r>
            <a:endParaRPr sz="3000" b="1" dirty="0">
              <a:solidFill>
                <a:schemeClr val="bg1"/>
              </a:solidFill>
            </a:endParaRPr>
          </a:p>
          <a:p>
            <a:pPr marL="457200" lvl="0" indent="-381000" rtl="0">
              <a:spcBef>
                <a:spcPts val="1600"/>
              </a:spcBef>
              <a:spcAft>
                <a:spcPts val="0"/>
              </a:spcAft>
              <a:buSzPts val="2400"/>
              <a:buChar char="●"/>
            </a:pPr>
            <a:r>
              <a:rPr lang="en-GB" sz="2400" b="1" dirty="0">
                <a:solidFill>
                  <a:schemeClr val="bg1"/>
                </a:solidFill>
              </a:rPr>
              <a:t>Independence training</a:t>
            </a:r>
            <a:endParaRPr sz="2400" b="1" dirty="0">
              <a:solidFill>
                <a:schemeClr val="bg1"/>
              </a:solidFill>
            </a:endParaRPr>
          </a:p>
          <a:p>
            <a:pPr marL="457200" lvl="0" indent="-381000" rtl="0">
              <a:spcBef>
                <a:spcPts val="0"/>
              </a:spcBef>
              <a:spcAft>
                <a:spcPts val="0"/>
              </a:spcAft>
              <a:buSzPts val="2400"/>
              <a:buChar char="●"/>
            </a:pPr>
            <a:r>
              <a:rPr lang="en-GB" sz="2400" b="1" dirty="0">
                <a:solidFill>
                  <a:schemeClr val="bg1"/>
                </a:solidFill>
              </a:rPr>
              <a:t>Individual networking</a:t>
            </a:r>
            <a:endParaRPr sz="2400" b="1" dirty="0">
              <a:solidFill>
                <a:schemeClr val="bg1"/>
              </a:solidFill>
            </a:endParaRPr>
          </a:p>
          <a:p>
            <a:pPr marL="457200" lvl="0" indent="-381000" rtl="0">
              <a:spcBef>
                <a:spcPts val="0"/>
              </a:spcBef>
              <a:spcAft>
                <a:spcPts val="0"/>
              </a:spcAft>
              <a:buSzPts val="2400"/>
              <a:buChar char="●"/>
            </a:pPr>
            <a:r>
              <a:rPr lang="en-GB" sz="2400" b="1" dirty="0">
                <a:solidFill>
                  <a:schemeClr val="bg1"/>
                </a:solidFill>
              </a:rPr>
              <a:t>Connecting jobseekers to job opportunities</a:t>
            </a:r>
            <a:endParaRPr sz="2400" b="1" dirty="0">
              <a:solidFill>
                <a:schemeClr val="bg1"/>
              </a:solidFill>
            </a:endParaRPr>
          </a:p>
          <a:p>
            <a:pPr marL="457200" lvl="0" indent="-381000" rtl="0">
              <a:spcBef>
                <a:spcPts val="0"/>
              </a:spcBef>
              <a:spcAft>
                <a:spcPts val="0"/>
              </a:spcAft>
              <a:buSzPts val="2400"/>
              <a:buChar char="●"/>
            </a:pPr>
            <a:r>
              <a:rPr lang="en-GB" sz="2400" b="1" dirty="0">
                <a:solidFill>
                  <a:schemeClr val="bg1"/>
                </a:solidFill>
              </a:rPr>
              <a:t>Connecting support services to </a:t>
            </a:r>
            <a:r>
              <a:rPr lang="en-GB" sz="2400" b="1" dirty="0" err="1">
                <a:solidFill>
                  <a:schemeClr val="bg1"/>
                </a:solidFill>
              </a:rPr>
              <a:t>vulnerables</a:t>
            </a:r>
            <a:endParaRPr sz="2400" b="1" dirty="0">
              <a:solidFill>
                <a:schemeClr val="bg1"/>
              </a:solidFill>
            </a:endParaRPr>
          </a:p>
          <a:p>
            <a:pPr marL="457200" lvl="0" indent="-381000" algn="just" rtl="0">
              <a:spcBef>
                <a:spcPts val="0"/>
              </a:spcBef>
              <a:spcAft>
                <a:spcPts val="0"/>
              </a:spcAft>
              <a:buSzPts val="2400"/>
              <a:buChar char="●"/>
            </a:pPr>
            <a:r>
              <a:rPr lang="en-GB" sz="2400" b="1" dirty="0">
                <a:solidFill>
                  <a:schemeClr val="bg1"/>
                </a:solidFill>
              </a:rPr>
              <a:t>Could offer potential cost savings to council housing crisis.</a:t>
            </a:r>
            <a:endParaRPr sz="2400" b="1" dirty="0">
              <a:solidFill>
                <a:schemeClr val="bg1"/>
              </a:solidFill>
            </a:endParaRPr>
          </a:p>
          <a:p>
            <a:pPr marL="457200" lvl="0" indent="-381000" algn="just" rtl="0">
              <a:spcBef>
                <a:spcPts val="0"/>
              </a:spcBef>
              <a:spcAft>
                <a:spcPts val="0"/>
              </a:spcAft>
              <a:buSzPts val="2400"/>
              <a:buChar char="●"/>
            </a:pPr>
            <a:r>
              <a:rPr lang="en-GB" sz="2400" b="1" dirty="0">
                <a:solidFill>
                  <a:schemeClr val="bg1"/>
                </a:solidFill>
              </a:rPr>
              <a:t>More efficient to treat root cause than symptoms</a:t>
            </a:r>
            <a:endParaRPr sz="2400" b="1" dirty="0">
              <a:solidFill>
                <a:schemeClr val="bg1"/>
              </a:solidFill>
            </a:endParaRPr>
          </a:p>
          <a:p>
            <a:pPr marL="0" lvl="0" indent="0" algn="ctr" rtl="0">
              <a:spcBef>
                <a:spcPts val="1600"/>
              </a:spcBef>
              <a:spcAft>
                <a:spcPts val="1600"/>
              </a:spcAft>
              <a:buNone/>
            </a:pPr>
            <a:endParaRPr sz="30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311700" y="285537"/>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solidFill>
              </a:rPr>
              <a:t>Solution</a:t>
            </a:r>
            <a:r>
              <a:rPr lang="en-GB" sz="3600" b="1" dirty="0">
                <a:solidFill>
                  <a:schemeClr val="bg1"/>
                </a:solidFill>
              </a:rPr>
              <a:t> </a:t>
            </a:r>
            <a:endParaRPr sz="3600" b="1" dirty="0">
              <a:solidFill>
                <a:schemeClr val="bg1"/>
              </a:solidFill>
            </a:endParaRPr>
          </a:p>
        </p:txBody>
      </p:sp>
      <p:sp>
        <p:nvSpPr>
          <p:cNvPr id="112" name="Shape 112"/>
          <p:cNvSpPr txBox="1">
            <a:spLocks noGrp="1"/>
          </p:cNvSpPr>
          <p:nvPr>
            <p:ph type="body" idx="1"/>
          </p:nvPr>
        </p:nvSpPr>
        <p:spPr>
          <a:xfrm>
            <a:off x="311700" y="953498"/>
            <a:ext cx="8520600" cy="3908623"/>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just">
              <a:spcBef>
                <a:spcPts val="0"/>
              </a:spcBef>
              <a:spcAft>
                <a:spcPts val="0"/>
              </a:spcAft>
              <a:buNone/>
            </a:pPr>
            <a:r>
              <a:rPr lang="en-GB" sz="3000" b="1" dirty="0">
                <a:solidFill>
                  <a:schemeClr val="bg1"/>
                </a:solidFill>
              </a:rPr>
              <a:t>Local councils acquire properties for stock from:</a:t>
            </a:r>
            <a:endParaRPr sz="3000" b="1" dirty="0">
              <a:solidFill>
                <a:schemeClr val="bg1"/>
              </a:solidFill>
            </a:endParaRPr>
          </a:p>
          <a:p>
            <a:pPr marL="457200" lvl="0" indent="-419100" algn="just">
              <a:spcBef>
                <a:spcPts val="1600"/>
              </a:spcBef>
              <a:spcAft>
                <a:spcPts val="0"/>
              </a:spcAft>
              <a:buSzPts val="3000"/>
              <a:buChar char="●"/>
            </a:pPr>
            <a:r>
              <a:rPr lang="en-GB" sz="3000" b="1" dirty="0">
                <a:solidFill>
                  <a:schemeClr val="bg1"/>
                </a:solidFill>
              </a:rPr>
              <a:t>Large vacant properties, that councils own or have the potential to buy</a:t>
            </a:r>
            <a:endParaRPr sz="3000" b="1" dirty="0">
              <a:solidFill>
                <a:schemeClr val="bg1"/>
              </a:solidFill>
            </a:endParaRPr>
          </a:p>
          <a:p>
            <a:pPr marL="457200" lvl="0" indent="-419100" algn="just" rtl="0">
              <a:spcBef>
                <a:spcPts val="0"/>
              </a:spcBef>
              <a:spcAft>
                <a:spcPts val="0"/>
              </a:spcAft>
              <a:buSzPts val="3000"/>
              <a:buChar char="●"/>
            </a:pPr>
            <a:r>
              <a:rPr lang="en-GB" sz="3000" b="1" dirty="0" err="1">
                <a:solidFill>
                  <a:schemeClr val="bg1"/>
                </a:solidFill>
              </a:rPr>
              <a:t>Liasing</a:t>
            </a:r>
            <a:r>
              <a:rPr lang="en-GB" sz="3000" b="1" dirty="0">
                <a:solidFill>
                  <a:schemeClr val="bg1"/>
                </a:solidFill>
              </a:rPr>
              <a:t> with private landlords with suitable large properties, council acting as guarantor.</a:t>
            </a:r>
            <a:endParaRPr sz="3000" b="1" dirty="0">
              <a:solidFill>
                <a:schemeClr val="bg1"/>
              </a:solidFill>
            </a:endParaRPr>
          </a:p>
          <a:p>
            <a:pPr marL="0" lvl="0" indent="0" rtl="0">
              <a:spcBef>
                <a:spcPts val="1600"/>
              </a:spcBef>
              <a:spcAft>
                <a:spcPts val="0"/>
              </a:spcAft>
              <a:buNone/>
            </a:pPr>
            <a:endParaRPr sz="3000" dirty="0"/>
          </a:p>
          <a:p>
            <a:pPr marL="0" lvl="0" indent="0" rtl="0">
              <a:spcBef>
                <a:spcPts val="1600"/>
              </a:spcBef>
              <a:spcAft>
                <a:spcPts val="1600"/>
              </a:spcAft>
              <a:buNone/>
            </a:pP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311700" y="182075"/>
            <a:ext cx="85206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dirty="0">
                <a:solidFill>
                  <a:schemeClr val="accent1"/>
                </a:solidFill>
              </a:rPr>
              <a:t>Where will this stock come from? </a:t>
            </a:r>
            <a:endParaRPr dirty="0">
              <a:solidFill>
                <a:schemeClr val="accent1"/>
              </a:solidFill>
            </a:endParaRPr>
          </a:p>
        </p:txBody>
      </p:sp>
      <p:pic>
        <p:nvPicPr>
          <p:cNvPr id="118" name="Shape 118"/>
          <p:cNvPicPr preferRelativeResize="0"/>
          <p:nvPr/>
        </p:nvPicPr>
        <p:blipFill>
          <a:blip r:embed="rId3">
            <a:alphaModFix/>
          </a:blip>
          <a:stretch>
            <a:fillRect/>
          </a:stretch>
        </p:blipFill>
        <p:spPr>
          <a:xfrm>
            <a:off x="962325" y="754775"/>
            <a:ext cx="7329374" cy="3910700"/>
          </a:xfrm>
          <a:prstGeom prst="rect">
            <a:avLst/>
          </a:prstGeom>
          <a:noFill/>
          <a:ln>
            <a:noFill/>
          </a:ln>
        </p:spPr>
      </p:pic>
      <p:sp>
        <p:nvSpPr>
          <p:cNvPr id="119" name="Shape 119"/>
          <p:cNvSpPr txBox="1"/>
          <p:nvPr/>
        </p:nvSpPr>
        <p:spPr>
          <a:xfrm>
            <a:off x="1042075" y="4732400"/>
            <a:ext cx="7399800" cy="334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GB" sz="1000" u="sng">
                <a:solidFill>
                  <a:schemeClr val="hlink"/>
                </a:solidFill>
                <a:hlinkClick r:id="rId4"/>
              </a:rPr>
              <a:t>http://www.gov.scot/Topics/Statistics/Browse/Housing-Regeneration/HSfS/LTemptysecondhomes/EmptySecondhometables</a:t>
            </a:r>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JOHN</a:t>
            </a:r>
          </a:p>
        </p:txBody>
      </p:sp>
      <p:sp>
        <p:nvSpPr>
          <p:cNvPr id="3" name="TextBox 2">
            <a:extLst>
              <a:ext uri="{FF2B5EF4-FFF2-40B4-BE49-F238E27FC236}">
                <a16:creationId xmlns:a16="http://schemas.microsoft.com/office/drawing/2014/main" id="{B18FB6C3-2D5B-445A-B37A-8588DADA0D62}"/>
              </a:ext>
            </a:extLst>
          </p:cNvPr>
          <p:cNvSpPr txBox="1"/>
          <p:nvPr/>
        </p:nvSpPr>
        <p:spPr>
          <a:xfrm>
            <a:off x="595424" y="1153217"/>
            <a:ext cx="7697972" cy="3170099"/>
          </a:xfrm>
          <a:prstGeom prst="rect">
            <a:avLst/>
          </a:prstGeom>
          <a:noFill/>
        </p:spPr>
        <p:txBody>
          <a:bodyPr wrap="square" rtlCol="0">
            <a:spAutoFit/>
          </a:bodyPr>
          <a:lstStyle/>
          <a:p>
            <a:r>
              <a:rPr lang="en-GB" sz="4000" dirty="0">
                <a:solidFill>
                  <a:schemeClr val="bg1"/>
                </a:solidFill>
              </a:rPr>
              <a:t>is 18 years, he wants to be an independent apprentice in a city.</a:t>
            </a:r>
          </a:p>
          <a:p>
            <a:r>
              <a:rPr lang="en-GB" sz="4000" dirty="0">
                <a:solidFill>
                  <a:schemeClr val="bg1"/>
                </a:solidFill>
              </a:rPr>
              <a:t>However, but he couldn’t find an affordable flat to rent to start an apprenticeship.</a:t>
            </a:r>
          </a:p>
        </p:txBody>
      </p:sp>
    </p:spTree>
    <p:extLst>
      <p:ext uri="{BB962C8B-B14F-4D97-AF65-F5344CB8AC3E}">
        <p14:creationId xmlns:p14="http://schemas.microsoft.com/office/powerpoint/2010/main" val="32593767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311700" y="91049"/>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solidFill>
              </a:rPr>
              <a:t>Solution </a:t>
            </a:r>
            <a:endParaRPr sz="3600" b="1" dirty="0">
              <a:solidFill>
                <a:schemeClr val="accent1"/>
              </a:solidFill>
            </a:endParaRPr>
          </a:p>
        </p:txBody>
      </p:sp>
      <p:sp>
        <p:nvSpPr>
          <p:cNvPr id="125" name="Shape 125"/>
          <p:cNvSpPr txBox="1">
            <a:spLocks noGrp="1"/>
          </p:cNvSpPr>
          <p:nvPr>
            <p:ph type="body" idx="1"/>
          </p:nvPr>
        </p:nvSpPr>
        <p:spPr>
          <a:xfrm>
            <a:off x="311700" y="668695"/>
            <a:ext cx="8520600" cy="4232914"/>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GB" sz="2600" b="1" dirty="0">
                <a:solidFill>
                  <a:schemeClr val="bg1"/>
                </a:solidFill>
              </a:rPr>
              <a:t>Scrape private rental sector for potential economical properties, low price per room, to help meet demands. </a:t>
            </a:r>
            <a:endParaRPr sz="2600" b="1" dirty="0">
              <a:solidFill>
                <a:schemeClr val="bg1"/>
              </a:solidFill>
            </a:endParaRPr>
          </a:p>
          <a:p>
            <a:pPr marL="0" lvl="0" indent="0" algn="just" rtl="0">
              <a:spcBef>
                <a:spcPts val="1600"/>
              </a:spcBef>
              <a:spcAft>
                <a:spcPts val="0"/>
              </a:spcAft>
              <a:buNone/>
            </a:pPr>
            <a:r>
              <a:rPr lang="en-GB" sz="2600" b="1" dirty="0">
                <a:solidFill>
                  <a:schemeClr val="bg1"/>
                </a:solidFill>
              </a:rPr>
              <a:t>Council acquires lease, pays deposit, regular rent payments. Collective bargaining guarantor on behalf of </a:t>
            </a:r>
            <a:r>
              <a:rPr lang="en-GB" sz="2600" b="1" dirty="0" err="1">
                <a:solidFill>
                  <a:schemeClr val="bg1"/>
                </a:solidFill>
              </a:rPr>
              <a:t>AppRENTices</a:t>
            </a:r>
            <a:r>
              <a:rPr lang="en-GB" sz="2600" b="1" dirty="0">
                <a:solidFill>
                  <a:schemeClr val="bg1"/>
                </a:solidFill>
              </a:rPr>
              <a:t> who get good shared rent deal.</a:t>
            </a:r>
            <a:endParaRPr sz="2600" b="1" dirty="0">
              <a:solidFill>
                <a:schemeClr val="bg1"/>
              </a:solidFill>
            </a:endParaRPr>
          </a:p>
          <a:p>
            <a:pPr marL="0" lvl="0" indent="0" algn="just" rtl="0">
              <a:spcBef>
                <a:spcPts val="1600"/>
              </a:spcBef>
              <a:spcAft>
                <a:spcPts val="0"/>
              </a:spcAft>
              <a:buClr>
                <a:schemeClr val="dk1"/>
              </a:buClr>
              <a:buSzPts val="1100"/>
              <a:buFont typeface="Arial"/>
              <a:buNone/>
            </a:pPr>
            <a:r>
              <a:rPr lang="en-GB" sz="2600" b="1" dirty="0">
                <a:solidFill>
                  <a:schemeClr val="bg1"/>
                </a:solidFill>
              </a:rPr>
              <a:t>Council needs to set aside funds to cover cleaning, tenancy disputes, deposit cover, non utilisation, etc.</a:t>
            </a:r>
            <a:endParaRPr sz="2600" b="1" dirty="0">
              <a:solidFill>
                <a:schemeClr val="bg1"/>
              </a:solidFill>
            </a:endParaRPr>
          </a:p>
          <a:p>
            <a:pPr marL="0" lvl="0" indent="0" rtl="0">
              <a:spcBef>
                <a:spcPts val="1600"/>
              </a:spcBef>
              <a:spcAft>
                <a:spcPts val="1600"/>
              </a:spcAft>
              <a:buNone/>
            </a:pP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311700" y="103667"/>
            <a:ext cx="85206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sz="3600" b="1" dirty="0">
                <a:solidFill>
                  <a:schemeClr val="accent1"/>
                </a:solidFill>
              </a:rPr>
              <a:t>Solution </a:t>
            </a:r>
            <a:endParaRPr sz="3600" b="1" dirty="0">
              <a:solidFill>
                <a:schemeClr val="accent1"/>
              </a:solidFill>
            </a:endParaRPr>
          </a:p>
        </p:txBody>
      </p:sp>
      <p:sp>
        <p:nvSpPr>
          <p:cNvPr id="131" name="Shape 131"/>
          <p:cNvSpPr txBox="1">
            <a:spLocks noGrp="1"/>
          </p:cNvSpPr>
          <p:nvPr>
            <p:ph type="body" idx="1"/>
          </p:nvPr>
        </p:nvSpPr>
        <p:spPr>
          <a:xfrm>
            <a:off x="311700" y="876028"/>
            <a:ext cx="8520600" cy="3887358"/>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just">
              <a:spcBef>
                <a:spcPts val="0"/>
              </a:spcBef>
              <a:spcAft>
                <a:spcPts val="0"/>
              </a:spcAft>
              <a:buNone/>
            </a:pPr>
            <a:r>
              <a:rPr lang="en-GB" sz="3000" b="1" dirty="0" err="1">
                <a:solidFill>
                  <a:schemeClr val="bg1"/>
                </a:solidFill>
              </a:rPr>
              <a:t>AppRent</a:t>
            </a:r>
            <a:r>
              <a:rPr lang="en-GB" sz="3000" b="1" dirty="0">
                <a:solidFill>
                  <a:schemeClr val="bg1"/>
                </a:solidFill>
              </a:rPr>
              <a:t> - website/app which gathers users profile and housing requirements, and provides a list of compatible accommodation. They can then apply through council services. </a:t>
            </a:r>
            <a:endParaRPr sz="3000" b="1" dirty="0">
              <a:solidFill>
                <a:schemeClr val="bg1"/>
              </a:solidFill>
            </a:endParaRPr>
          </a:p>
          <a:p>
            <a:pPr marL="0" lvl="0" indent="0" algn="just">
              <a:spcBef>
                <a:spcPts val="1600"/>
              </a:spcBef>
              <a:spcAft>
                <a:spcPts val="0"/>
              </a:spcAft>
              <a:buNone/>
            </a:pPr>
            <a:r>
              <a:rPr lang="en-GB" sz="3000" b="1" dirty="0">
                <a:solidFill>
                  <a:schemeClr val="bg1"/>
                </a:solidFill>
              </a:rPr>
              <a:t>Aimed at </a:t>
            </a:r>
            <a:r>
              <a:rPr lang="en-GB" sz="3000" b="1" dirty="0" err="1">
                <a:solidFill>
                  <a:schemeClr val="bg1"/>
                </a:solidFill>
              </a:rPr>
              <a:t>AppRENTices</a:t>
            </a:r>
            <a:r>
              <a:rPr lang="en-GB" sz="3000" b="1" dirty="0">
                <a:solidFill>
                  <a:schemeClr val="bg1"/>
                </a:solidFill>
              </a:rPr>
              <a:t> but could be expanded for other vulnerable people.</a:t>
            </a:r>
            <a:endParaRPr sz="3000" b="1" dirty="0">
              <a:solidFill>
                <a:schemeClr val="bg1"/>
              </a:solidFill>
            </a:endParaRPr>
          </a:p>
          <a:p>
            <a:pPr marL="0" lvl="0" indent="0">
              <a:spcBef>
                <a:spcPts val="1600"/>
              </a:spcBef>
              <a:spcAft>
                <a:spcPts val="0"/>
              </a:spcAft>
              <a:buNone/>
            </a:pPr>
            <a:endParaRPr sz="3000" dirty="0"/>
          </a:p>
          <a:p>
            <a:pPr marL="0" lvl="0" indent="0">
              <a:spcBef>
                <a:spcPts val="1600"/>
              </a:spcBef>
              <a:spcAft>
                <a:spcPts val="1600"/>
              </a:spcAft>
              <a:buNone/>
            </a:pP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0" y="189843"/>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err="1">
                <a:solidFill>
                  <a:schemeClr val="accent1"/>
                </a:solidFill>
              </a:rPr>
              <a:t>AppRENT</a:t>
            </a:r>
            <a:r>
              <a:rPr lang="en-GB" sz="3600" b="1" dirty="0">
                <a:solidFill>
                  <a:schemeClr val="accent1"/>
                </a:solidFill>
              </a:rPr>
              <a:t> - Jobseeker Profile - General </a:t>
            </a:r>
            <a:endParaRPr sz="3600" b="1" dirty="0">
              <a:solidFill>
                <a:schemeClr val="accent1"/>
              </a:solidFill>
            </a:endParaRPr>
          </a:p>
        </p:txBody>
      </p:sp>
      <p:sp>
        <p:nvSpPr>
          <p:cNvPr id="137" name="Shape 137"/>
          <p:cNvSpPr txBox="1">
            <a:spLocks noGrp="1"/>
          </p:cNvSpPr>
          <p:nvPr>
            <p:ph type="body" idx="1"/>
          </p:nvPr>
        </p:nvSpPr>
        <p:spPr>
          <a:xfrm>
            <a:off x="311700" y="962757"/>
            <a:ext cx="8520600" cy="39909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3000" b="1" dirty="0">
                <a:solidFill>
                  <a:schemeClr val="bg1"/>
                </a:solidFill>
              </a:rPr>
              <a:t>Trying to capture vulnerable people</a:t>
            </a:r>
            <a:endParaRPr sz="3000" b="1" dirty="0">
              <a:solidFill>
                <a:schemeClr val="bg1"/>
              </a:solidFill>
            </a:endParaRPr>
          </a:p>
          <a:p>
            <a:pPr marL="0" lvl="0" indent="0" algn="just" rtl="0">
              <a:spcBef>
                <a:spcPts val="1600"/>
              </a:spcBef>
              <a:spcAft>
                <a:spcPts val="0"/>
              </a:spcAft>
              <a:buNone/>
            </a:pPr>
            <a:r>
              <a:rPr lang="en-GB" sz="3000" b="1" dirty="0">
                <a:solidFill>
                  <a:schemeClr val="bg1"/>
                </a:solidFill>
              </a:rPr>
              <a:t>Age - Gender  - Went to school in the UK? - First Language / English Fluency? - Where is home? - Left home before? - minimum wage job seeker? - Apprentice? - Worked before? - Graduate? - Numerous Abuses </a:t>
            </a:r>
            <a:r>
              <a:rPr lang="en-GB" b="1" dirty="0">
                <a:solidFill>
                  <a:schemeClr val="bg1"/>
                </a:solidFill>
              </a:rPr>
              <a:t>(domestic, sexual, substance) - </a:t>
            </a:r>
            <a:r>
              <a:rPr lang="en-GB" sz="3000" b="1" dirty="0">
                <a:solidFill>
                  <a:schemeClr val="bg1"/>
                </a:solidFill>
              </a:rPr>
              <a:t>Mental health - Physical health</a:t>
            </a:r>
            <a:endParaRPr sz="3000" b="1" dirty="0">
              <a:solidFill>
                <a:schemeClr val="bg1"/>
              </a:solidFill>
            </a:endParaRPr>
          </a:p>
          <a:p>
            <a:pPr marL="0" lvl="0" indent="0" algn="just" rtl="0">
              <a:spcBef>
                <a:spcPts val="1600"/>
              </a:spcBef>
              <a:spcAft>
                <a:spcPts val="0"/>
              </a:spcAft>
              <a:buNone/>
            </a:pPr>
            <a:endParaRPr sz="3000" dirty="0"/>
          </a:p>
          <a:p>
            <a:pPr marL="0" lvl="0" indent="0" algn="ctr" rtl="0">
              <a:spcBef>
                <a:spcPts val="1600"/>
              </a:spcBef>
              <a:spcAft>
                <a:spcPts val="0"/>
              </a:spcAft>
              <a:buNone/>
            </a:pPr>
            <a:endParaRPr sz="3000" dirty="0"/>
          </a:p>
          <a:p>
            <a:pPr marL="0" lvl="0" indent="0" algn="ctr" rtl="0">
              <a:spcBef>
                <a:spcPts val="1600"/>
              </a:spcBef>
              <a:spcAft>
                <a:spcPts val="1600"/>
              </a:spcAft>
              <a:buNone/>
            </a:pPr>
            <a:endParaRPr sz="30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311700" y="445025"/>
            <a:ext cx="85206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solidFill>
              </a:rPr>
              <a:t>Case Study</a:t>
            </a:r>
            <a:endParaRPr sz="3600" b="1" dirty="0">
              <a:solidFill>
                <a:schemeClr val="accent1"/>
              </a:solidFill>
            </a:endParaRPr>
          </a:p>
        </p:txBody>
      </p:sp>
      <p:sp>
        <p:nvSpPr>
          <p:cNvPr id="143" name="Shape 143"/>
          <p:cNvSpPr txBox="1">
            <a:spLocks noGrp="1"/>
          </p:cNvSpPr>
          <p:nvPr>
            <p:ph type="body" idx="1"/>
          </p:nvPr>
        </p:nvSpPr>
        <p:spPr>
          <a:xfrm>
            <a:off x="311700" y="1152474"/>
            <a:ext cx="8520600" cy="2207413"/>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spcBef>
                <a:spcPts val="0"/>
              </a:spcBef>
              <a:spcAft>
                <a:spcPts val="0"/>
              </a:spcAft>
              <a:buNone/>
            </a:pPr>
            <a:r>
              <a:rPr lang="en-GB" sz="3000" b="1" dirty="0" err="1">
                <a:solidFill>
                  <a:schemeClr val="bg1"/>
                </a:solidFill>
              </a:rPr>
              <a:t>Eg.</a:t>
            </a:r>
            <a:r>
              <a:rPr lang="en-GB" sz="3000" b="1" dirty="0">
                <a:solidFill>
                  <a:schemeClr val="bg1"/>
                </a:solidFill>
              </a:rPr>
              <a:t> 18 </a:t>
            </a:r>
            <a:r>
              <a:rPr lang="en-GB" sz="3000" b="1" dirty="0" err="1">
                <a:solidFill>
                  <a:schemeClr val="bg1"/>
                </a:solidFill>
              </a:rPr>
              <a:t>yr</a:t>
            </a:r>
            <a:r>
              <a:rPr lang="en-GB" sz="3000" b="1" dirty="0">
                <a:solidFill>
                  <a:schemeClr val="bg1"/>
                </a:solidFill>
              </a:rPr>
              <a:t> female jobseeker seeks shared female only, no alcohol, no known drug dependencies, near nursing apprentice hospital in Aberdeen.</a:t>
            </a:r>
            <a:endParaRPr sz="3000" b="1" dirty="0">
              <a:solidFill>
                <a:schemeClr val="bg1"/>
              </a:solidFill>
            </a:endParaRPr>
          </a:p>
          <a:p>
            <a:pPr marL="0" lvl="0" indent="0" rtl="0">
              <a:spcBef>
                <a:spcPts val="1600"/>
              </a:spcBef>
              <a:spcAft>
                <a:spcPts val="0"/>
              </a:spcAft>
              <a:buNone/>
            </a:pPr>
            <a:endParaRPr sz="3000" dirty="0"/>
          </a:p>
          <a:p>
            <a:pPr marL="0" lvl="0" indent="0" rtl="0">
              <a:spcBef>
                <a:spcPts val="1600"/>
              </a:spcBef>
              <a:spcAft>
                <a:spcPts val="0"/>
              </a:spcAft>
              <a:buNone/>
            </a:pPr>
            <a:endParaRPr sz="3000" dirty="0"/>
          </a:p>
          <a:p>
            <a:pPr marL="0" lvl="0" indent="0" rtl="0">
              <a:spcBef>
                <a:spcPts val="1600"/>
              </a:spcBef>
              <a:spcAft>
                <a:spcPts val="1600"/>
              </a:spcAft>
              <a:buNone/>
            </a:pP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47"/>
        <p:cNvGrpSpPr/>
        <p:nvPr/>
      </p:nvGrpSpPr>
      <p:grpSpPr>
        <a:xfrm>
          <a:off x="0" y="0"/>
          <a:ext cx="0" cy="0"/>
          <a:chOff x="0" y="0"/>
          <a:chExt cx="0" cy="0"/>
        </a:xfrm>
      </p:grpSpPr>
      <p:pic>
        <p:nvPicPr>
          <p:cNvPr id="148" name="Shape 148"/>
          <p:cNvPicPr preferRelativeResize="0"/>
          <p:nvPr/>
        </p:nvPicPr>
        <p:blipFill>
          <a:blip r:embed="rId3">
            <a:alphaModFix/>
          </a:blip>
          <a:stretch>
            <a:fillRect/>
          </a:stretch>
        </p:blipFill>
        <p:spPr>
          <a:xfrm>
            <a:off x="0" y="585863"/>
            <a:ext cx="8827675" cy="3971775"/>
          </a:xfrm>
          <a:prstGeom prst="rect">
            <a:avLst/>
          </a:prstGeom>
          <a:noFill/>
          <a:ln>
            <a:noFill/>
          </a:ln>
        </p:spPr>
      </p:pic>
      <p:sp>
        <p:nvSpPr>
          <p:cNvPr id="149" name="Shape 149"/>
          <p:cNvSpPr txBox="1">
            <a:spLocks noGrp="1"/>
          </p:cNvSpPr>
          <p:nvPr>
            <p:ph type="body" idx="1"/>
          </p:nvPr>
        </p:nvSpPr>
        <p:spPr>
          <a:xfrm>
            <a:off x="4485475" y="3060575"/>
            <a:ext cx="4342200" cy="1998000"/>
          </a:xfrm>
          <a:prstGeom prst="rect">
            <a:avLst/>
          </a:prstGeom>
          <a:ln w="28575" cap="flat" cmpd="sng">
            <a:noFill/>
            <a:prstDash val="solid"/>
            <a:round/>
            <a:headEnd type="none" w="sm" len="sm"/>
            <a:tailEnd type="none" w="sm" len="sm"/>
          </a:ln>
        </p:spPr>
        <p:txBody>
          <a:bodyPr spcFirstLastPara="1" wrap="square" lIns="91425" tIns="91425" rIns="91425" bIns="91425" anchor="t" anchorCtr="0">
            <a:noAutofit/>
          </a:bodyPr>
          <a:lstStyle/>
          <a:p>
            <a:pPr marL="0" lvl="0" indent="0">
              <a:spcBef>
                <a:spcPts val="0"/>
              </a:spcBef>
              <a:spcAft>
                <a:spcPts val="0"/>
              </a:spcAft>
              <a:buNone/>
            </a:pPr>
            <a:r>
              <a:rPr lang="en-GB" dirty="0">
                <a:solidFill>
                  <a:schemeClr val="tx1"/>
                </a:solidFill>
              </a:rPr>
              <a:t>Central Aberdeen</a:t>
            </a:r>
            <a:endParaRPr dirty="0">
              <a:solidFill>
                <a:schemeClr val="tx1"/>
              </a:solidFill>
            </a:endParaRPr>
          </a:p>
          <a:p>
            <a:pPr marL="0" lvl="0" indent="0" rtl="0">
              <a:spcBef>
                <a:spcPts val="1600"/>
              </a:spcBef>
              <a:spcAft>
                <a:spcPts val="0"/>
              </a:spcAft>
              <a:buNone/>
            </a:pPr>
            <a:r>
              <a:rPr lang="en-GB" dirty="0">
                <a:solidFill>
                  <a:schemeClr val="tx1"/>
                </a:solidFill>
              </a:rPr>
              <a:t>7 bed 9 bath</a:t>
            </a:r>
            <a:endParaRPr dirty="0">
              <a:solidFill>
                <a:schemeClr val="tx1"/>
              </a:solidFill>
            </a:endParaRPr>
          </a:p>
          <a:p>
            <a:pPr marL="0" lvl="0" indent="0" rtl="0">
              <a:spcBef>
                <a:spcPts val="1600"/>
              </a:spcBef>
              <a:spcAft>
                <a:spcPts val="1600"/>
              </a:spcAft>
              <a:buNone/>
            </a:pPr>
            <a:r>
              <a:rPr lang="en-GB" dirty="0">
                <a:solidFill>
                  <a:schemeClr val="tx1"/>
                </a:solidFill>
              </a:rPr>
              <a:t>£285 per room </a:t>
            </a:r>
            <a:r>
              <a:rPr lang="en-GB" dirty="0" err="1">
                <a:solidFill>
                  <a:schemeClr val="tx1"/>
                </a:solidFill>
              </a:rPr>
              <a:t>pcm</a:t>
            </a:r>
            <a:endParaRPr dirty="0">
              <a:solidFill>
                <a:schemeClr val="tx1"/>
              </a:solidFill>
            </a:endParaRPr>
          </a:p>
        </p:txBody>
      </p:sp>
      <p:sp>
        <p:nvSpPr>
          <p:cNvPr id="150" name="Shape 150"/>
          <p:cNvSpPr txBox="1"/>
          <p:nvPr/>
        </p:nvSpPr>
        <p:spPr>
          <a:xfrm>
            <a:off x="0" y="0"/>
            <a:ext cx="9144000" cy="83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600" b="1">
                <a:solidFill>
                  <a:schemeClr val="dk1"/>
                </a:solidFill>
              </a:rPr>
              <a:t>Examples</a:t>
            </a:r>
            <a:endParaRPr sz="3600" b="1">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311700" y="45917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tx1"/>
                </a:solidFill>
              </a:rPr>
              <a:t>Case Study 18 </a:t>
            </a:r>
            <a:r>
              <a:rPr lang="en-GB" sz="3600" b="1" dirty="0" err="1">
                <a:solidFill>
                  <a:schemeClr val="tx1"/>
                </a:solidFill>
              </a:rPr>
              <a:t>yr</a:t>
            </a:r>
            <a:r>
              <a:rPr lang="en-GB" sz="3600" b="1" dirty="0">
                <a:solidFill>
                  <a:schemeClr val="tx1"/>
                </a:solidFill>
              </a:rPr>
              <a:t> </a:t>
            </a:r>
            <a:r>
              <a:rPr lang="en-GB" sz="3600" b="1" dirty="0" err="1">
                <a:solidFill>
                  <a:schemeClr val="tx1"/>
                </a:solidFill>
              </a:rPr>
              <a:t>JobSeeker</a:t>
            </a:r>
            <a:endParaRPr sz="3600" b="1" dirty="0">
              <a:solidFill>
                <a:schemeClr val="tx1"/>
              </a:solidFill>
            </a:endParaRPr>
          </a:p>
        </p:txBody>
      </p:sp>
      <p:sp>
        <p:nvSpPr>
          <p:cNvPr id="156" name="Shape 156"/>
          <p:cNvSpPr txBox="1">
            <a:spLocks noGrp="1"/>
          </p:cNvSpPr>
          <p:nvPr>
            <p:ph type="body" idx="1"/>
          </p:nvPr>
        </p:nvSpPr>
        <p:spPr>
          <a:xfrm>
            <a:off x="311700" y="1152475"/>
            <a:ext cx="8520600" cy="3735900"/>
          </a:xfrm>
          <a:prstGeom prst="rect">
            <a:avLst/>
          </a:prstGeom>
          <a:ln w="9525" cap="flat" cmpd="sng">
            <a:solidFill>
              <a:srgbClr val="0000FF"/>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sz="3000"/>
          </a:p>
          <a:p>
            <a:pPr marL="0" lvl="0" indent="0" algn="ctr" rtl="0">
              <a:spcBef>
                <a:spcPts val="1600"/>
              </a:spcBef>
              <a:spcAft>
                <a:spcPts val="0"/>
              </a:spcAft>
              <a:buNone/>
            </a:pPr>
            <a:endParaRPr sz="3000"/>
          </a:p>
          <a:p>
            <a:pPr marL="0" lvl="0" indent="0" algn="ctr" rtl="0">
              <a:spcBef>
                <a:spcPts val="1600"/>
              </a:spcBef>
              <a:spcAft>
                <a:spcPts val="1600"/>
              </a:spcAft>
              <a:buNone/>
            </a:pPr>
            <a:endParaRPr sz="3000"/>
          </a:p>
        </p:txBody>
      </p:sp>
      <p:pic>
        <p:nvPicPr>
          <p:cNvPr id="157" name="Shape 157"/>
          <p:cNvPicPr preferRelativeResize="0"/>
          <p:nvPr/>
        </p:nvPicPr>
        <p:blipFill>
          <a:blip r:embed="rId3">
            <a:alphaModFix/>
          </a:blip>
          <a:stretch>
            <a:fillRect/>
          </a:stretch>
        </p:blipFill>
        <p:spPr>
          <a:xfrm>
            <a:off x="311700" y="1152463"/>
            <a:ext cx="6943688" cy="3735900"/>
          </a:xfrm>
          <a:prstGeom prst="rect">
            <a:avLst/>
          </a:prstGeom>
          <a:noFill/>
          <a:ln>
            <a:noFill/>
          </a:ln>
        </p:spPr>
      </p:pic>
      <p:sp>
        <p:nvSpPr>
          <p:cNvPr id="158" name="Shape 158"/>
          <p:cNvSpPr txBox="1">
            <a:spLocks noGrp="1"/>
          </p:cNvSpPr>
          <p:nvPr>
            <p:ph type="body" idx="1"/>
          </p:nvPr>
        </p:nvSpPr>
        <p:spPr>
          <a:xfrm>
            <a:off x="6631200" y="1152475"/>
            <a:ext cx="2201100" cy="3240000"/>
          </a:xfrm>
          <a:prstGeom prst="rect">
            <a:avLst/>
          </a:prstGeom>
          <a:solidFill>
            <a:schemeClr val="lt1"/>
          </a:solidFill>
          <a:ln w="9525" cap="flat" cmpd="sng">
            <a:solidFill>
              <a:schemeClr val="bg2">
                <a:lumMod val="40000"/>
                <a:lumOff val="60000"/>
              </a:schemeClr>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0" dirty="0">
                <a:solidFill>
                  <a:schemeClr val="tx1"/>
                </a:solidFill>
              </a:rPr>
              <a:t>Assumes £1:£1 council gets kickback for matching jobseeker</a:t>
            </a:r>
            <a:endParaRPr sz="3000" dirty="0">
              <a:solidFill>
                <a:schemeClr val="tx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62"/>
        <p:cNvGrpSpPr/>
        <p:nvPr/>
      </p:nvGrpSpPr>
      <p:grpSpPr>
        <a:xfrm>
          <a:off x="0" y="0"/>
          <a:ext cx="0" cy="0"/>
          <a:chOff x="0" y="0"/>
          <a:chExt cx="0" cy="0"/>
        </a:xfrm>
      </p:grpSpPr>
      <p:sp>
        <p:nvSpPr>
          <p:cNvPr id="163" name="Shape 1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lumMod val="75000"/>
                  </a:schemeClr>
                </a:solidFill>
              </a:rPr>
              <a:t>Case Study 18 </a:t>
            </a:r>
            <a:r>
              <a:rPr lang="en-GB" sz="3600" b="1" dirty="0" err="1">
                <a:solidFill>
                  <a:schemeClr val="accent1">
                    <a:lumMod val="75000"/>
                  </a:schemeClr>
                </a:solidFill>
              </a:rPr>
              <a:t>yr</a:t>
            </a:r>
            <a:r>
              <a:rPr lang="en-GB" sz="3600" b="1" dirty="0">
                <a:solidFill>
                  <a:schemeClr val="accent1">
                    <a:lumMod val="75000"/>
                  </a:schemeClr>
                </a:solidFill>
              </a:rPr>
              <a:t> </a:t>
            </a:r>
            <a:r>
              <a:rPr lang="en-GB" sz="3600" b="1" dirty="0" err="1">
                <a:solidFill>
                  <a:schemeClr val="accent1">
                    <a:lumMod val="75000"/>
                  </a:schemeClr>
                </a:solidFill>
              </a:rPr>
              <a:t>JobSeeker</a:t>
            </a:r>
            <a:endParaRPr sz="3600" b="1" dirty="0">
              <a:solidFill>
                <a:schemeClr val="accent1">
                  <a:lumMod val="75000"/>
                </a:schemeClr>
              </a:solidFill>
            </a:endParaRPr>
          </a:p>
          <a:p>
            <a:pPr marL="0" lvl="0" indent="0" algn="ctr" rtl="0">
              <a:spcBef>
                <a:spcPts val="0"/>
              </a:spcBef>
              <a:spcAft>
                <a:spcPts val="0"/>
              </a:spcAft>
              <a:buNone/>
            </a:pPr>
            <a:endParaRPr sz="3600" b="1" dirty="0"/>
          </a:p>
        </p:txBody>
      </p:sp>
      <p:sp>
        <p:nvSpPr>
          <p:cNvPr id="164" name="Shape 164"/>
          <p:cNvSpPr txBox="1">
            <a:spLocks noGrp="1"/>
          </p:cNvSpPr>
          <p:nvPr>
            <p:ph type="body" idx="1"/>
          </p:nvPr>
        </p:nvSpPr>
        <p:spPr>
          <a:xfrm>
            <a:off x="311700" y="1152475"/>
            <a:ext cx="8520600" cy="27051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GB" sz="2600" dirty="0">
                <a:solidFill>
                  <a:schemeClr val="bg1"/>
                </a:solidFill>
              </a:rPr>
              <a:t>Simple model suggests +£198 government saving when matching jobseeker with multiple occupancy. </a:t>
            </a:r>
            <a:endParaRPr sz="2600" dirty="0">
              <a:solidFill>
                <a:schemeClr val="bg1"/>
              </a:solidFill>
            </a:endParaRPr>
          </a:p>
          <a:p>
            <a:pPr marL="0" lvl="0" indent="0" algn="just" rtl="0">
              <a:spcBef>
                <a:spcPts val="1600"/>
              </a:spcBef>
              <a:spcAft>
                <a:spcPts val="0"/>
              </a:spcAft>
              <a:buNone/>
            </a:pPr>
            <a:r>
              <a:rPr lang="en-GB" sz="2600" dirty="0">
                <a:solidFill>
                  <a:schemeClr val="bg1"/>
                </a:solidFill>
              </a:rPr>
              <a:t>Scales even more if including jobseeker promotions, wage rises, VAT and duties collection, wellbeing, development, etc.</a:t>
            </a:r>
            <a:endParaRPr sz="2600" dirty="0">
              <a:solidFill>
                <a:schemeClr val="bg1"/>
              </a:solidFill>
            </a:endParaRPr>
          </a:p>
          <a:p>
            <a:pPr marL="0" lvl="0" indent="0" algn="just" rtl="0">
              <a:spcBef>
                <a:spcPts val="1600"/>
              </a:spcBef>
              <a:spcAft>
                <a:spcPts val="0"/>
              </a:spcAft>
              <a:buNone/>
            </a:pPr>
            <a:endParaRPr sz="2600" dirty="0"/>
          </a:p>
          <a:p>
            <a:pPr marL="0" lvl="0" indent="0" algn="ctr" rtl="0">
              <a:spcBef>
                <a:spcPts val="1600"/>
              </a:spcBef>
              <a:spcAft>
                <a:spcPts val="0"/>
              </a:spcAft>
              <a:buNone/>
            </a:pPr>
            <a:endParaRPr sz="3000" dirty="0"/>
          </a:p>
          <a:p>
            <a:pPr marL="0" lvl="0" indent="0" algn="ctr" rtl="0">
              <a:spcBef>
                <a:spcPts val="1600"/>
              </a:spcBef>
              <a:spcAft>
                <a:spcPts val="0"/>
              </a:spcAft>
              <a:buNone/>
            </a:pPr>
            <a:endParaRPr sz="3000" dirty="0"/>
          </a:p>
          <a:p>
            <a:pPr marL="0" lvl="0" indent="0" algn="ctr" rtl="0">
              <a:spcBef>
                <a:spcPts val="1600"/>
              </a:spcBef>
              <a:spcAft>
                <a:spcPts val="1600"/>
              </a:spcAft>
              <a:buNone/>
            </a:pPr>
            <a:endParaRPr sz="30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lumMod val="75000"/>
                  </a:schemeClr>
                </a:solidFill>
              </a:rPr>
              <a:t>Solution </a:t>
            </a:r>
            <a:endParaRPr sz="3600" b="1" dirty="0">
              <a:solidFill>
                <a:schemeClr val="accent1">
                  <a:lumMod val="75000"/>
                </a:schemeClr>
              </a:solidFill>
            </a:endParaRPr>
          </a:p>
        </p:txBody>
      </p:sp>
      <p:sp>
        <p:nvSpPr>
          <p:cNvPr id="170" name="Shape 170"/>
          <p:cNvSpPr txBox="1">
            <a:spLocks noGrp="1"/>
          </p:cNvSpPr>
          <p:nvPr>
            <p:ph type="body" idx="1"/>
          </p:nvPr>
        </p:nvSpPr>
        <p:spPr>
          <a:xfrm>
            <a:off x="311700" y="1152475"/>
            <a:ext cx="8520600" cy="35235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spcBef>
                <a:spcPts val="0"/>
              </a:spcBef>
              <a:spcAft>
                <a:spcPts val="0"/>
              </a:spcAft>
              <a:buNone/>
            </a:pPr>
            <a:r>
              <a:rPr lang="en-GB" sz="3000" dirty="0">
                <a:solidFill>
                  <a:schemeClr val="bg1"/>
                </a:solidFill>
              </a:rPr>
              <a:t>Signposting at Job Centres to point candidates to the </a:t>
            </a:r>
            <a:r>
              <a:rPr lang="en-GB" sz="3000" dirty="0" err="1">
                <a:solidFill>
                  <a:schemeClr val="bg1"/>
                </a:solidFill>
              </a:rPr>
              <a:t>AppRENT</a:t>
            </a:r>
            <a:r>
              <a:rPr lang="en-GB" sz="3000" dirty="0">
                <a:solidFill>
                  <a:schemeClr val="bg1"/>
                </a:solidFill>
              </a:rPr>
              <a:t> service.</a:t>
            </a:r>
            <a:endParaRPr sz="3000" dirty="0">
              <a:solidFill>
                <a:schemeClr val="bg1"/>
              </a:solidFill>
            </a:endParaRPr>
          </a:p>
          <a:p>
            <a:pPr marL="0" lvl="0" indent="0">
              <a:spcBef>
                <a:spcPts val="1600"/>
              </a:spcBef>
              <a:spcAft>
                <a:spcPts val="0"/>
              </a:spcAft>
              <a:buNone/>
            </a:pPr>
            <a:r>
              <a:rPr lang="en-GB" sz="3000" dirty="0">
                <a:solidFill>
                  <a:schemeClr val="bg1"/>
                </a:solidFill>
              </a:rPr>
              <a:t>Collaborate with industry seeking to recruit apprenticeships</a:t>
            </a:r>
            <a:endParaRPr sz="3000" dirty="0">
              <a:solidFill>
                <a:schemeClr val="bg1"/>
              </a:solidFill>
            </a:endParaRPr>
          </a:p>
          <a:p>
            <a:pPr marL="0" lvl="0" indent="0" rtl="0">
              <a:spcBef>
                <a:spcPts val="1600"/>
              </a:spcBef>
              <a:spcAft>
                <a:spcPts val="0"/>
              </a:spcAft>
              <a:buNone/>
            </a:pPr>
            <a:r>
              <a:rPr lang="en-GB" sz="3000" dirty="0">
                <a:solidFill>
                  <a:schemeClr val="bg1"/>
                </a:solidFill>
              </a:rPr>
              <a:t>Weekly social care </a:t>
            </a:r>
            <a:r>
              <a:rPr lang="en-GB" sz="3000" dirty="0" err="1">
                <a:solidFill>
                  <a:schemeClr val="bg1"/>
                </a:solidFill>
              </a:rPr>
              <a:t>checkups</a:t>
            </a:r>
            <a:r>
              <a:rPr lang="en-GB" sz="3000" dirty="0">
                <a:solidFill>
                  <a:schemeClr val="bg1"/>
                </a:solidFill>
              </a:rPr>
              <a:t> if required</a:t>
            </a:r>
            <a:endParaRPr sz="3000" dirty="0">
              <a:solidFill>
                <a:schemeClr val="bg1"/>
              </a:solidFill>
            </a:endParaRPr>
          </a:p>
          <a:p>
            <a:pPr marL="0" lvl="0" indent="0" rtl="0">
              <a:spcBef>
                <a:spcPts val="1600"/>
              </a:spcBef>
              <a:spcAft>
                <a:spcPts val="0"/>
              </a:spcAft>
              <a:buNone/>
            </a:pPr>
            <a:endParaRPr sz="3000" dirty="0"/>
          </a:p>
          <a:p>
            <a:pPr marL="0" lvl="0" indent="0" rtl="0">
              <a:spcBef>
                <a:spcPts val="1600"/>
              </a:spcBef>
              <a:spcAft>
                <a:spcPts val="1600"/>
              </a:spcAft>
              <a:buNone/>
            </a:pP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lumMod val="75000"/>
                  </a:schemeClr>
                </a:solidFill>
              </a:rPr>
              <a:t>Business Plan</a:t>
            </a:r>
            <a:endParaRPr sz="3600" b="1" dirty="0">
              <a:solidFill>
                <a:schemeClr val="accent1">
                  <a:lumMod val="75000"/>
                </a:schemeClr>
              </a:solidFill>
            </a:endParaRPr>
          </a:p>
          <a:p>
            <a:pPr marL="0" lvl="0" indent="0" algn="ctr" rtl="0">
              <a:spcBef>
                <a:spcPts val="0"/>
              </a:spcBef>
              <a:spcAft>
                <a:spcPts val="0"/>
              </a:spcAft>
              <a:buNone/>
            </a:pPr>
            <a:endParaRPr sz="3600" b="1" dirty="0"/>
          </a:p>
        </p:txBody>
      </p:sp>
      <p:sp>
        <p:nvSpPr>
          <p:cNvPr id="176" name="Shape 176"/>
          <p:cNvSpPr txBox="1">
            <a:spLocks noGrp="1"/>
          </p:cNvSpPr>
          <p:nvPr>
            <p:ph type="body" idx="1"/>
          </p:nvPr>
        </p:nvSpPr>
        <p:spPr>
          <a:xfrm>
            <a:off x="311700" y="640625"/>
            <a:ext cx="8520600" cy="43281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0"/>
              </a:spcAft>
              <a:buNone/>
            </a:pPr>
            <a:r>
              <a:rPr lang="en-GB" sz="2200" dirty="0">
                <a:solidFill>
                  <a:schemeClr val="bg1"/>
                </a:solidFill>
              </a:rPr>
              <a:t>Our proposal would be a 60:40 partnership between us.</a:t>
            </a:r>
            <a:endParaRPr sz="2200" dirty="0">
              <a:solidFill>
                <a:schemeClr val="bg1"/>
              </a:solidFill>
            </a:endParaRPr>
          </a:p>
          <a:p>
            <a:pPr marL="0" lvl="0" indent="0" algn="just" rtl="0">
              <a:spcBef>
                <a:spcPts val="1600"/>
              </a:spcBef>
              <a:spcAft>
                <a:spcPts val="0"/>
              </a:spcAft>
              <a:buNone/>
            </a:pPr>
            <a:r>
              <a:rPr lang="en-GB" sz="2200" dirty="0">
                <a:solidFill>
                  <a:schemeClr val="bg1"/>
                </a:solidFill>
              </a:rPr>
              <a:t>60%: Ian, backend developer, MSc Heriot Watt Software Systems, BSc Mechatronics Engineer, </a:t>
            </a:r>
            <a:endParaRPr sz="2200" dirty="0">
              <a:solidFill>
                <a:schemeClr val="bg1"/>
              </a:solidFill>
            </a:endParaRPr>
          </a:p>
          <a:p>
            <a:pPr marL="0" lvl="0" indent="0" algn="just" rtl="0">
              <a:spcBef>
                <a:spcPts val="1600"/>
              </a:spcBef>
              <a:spcAft>
                <a:spcPts val="0"/>
              </a:spcAft>
              <a:buNone/>
            </a:pPr>
            <a:r>
              <a:rPr lang="en-GB" sz="2200" dirty="0">
                <a:solidFill>
                  <a:schemeClr val="bg1"/>
                </a:solidFill>
              </a:rPr>
              <a:t>40%: Khaled, frontend and backend developer. </a:t>
            </a:r>
            <a:endParaRPr sz="2200" dirty="0">
              <a:solidFill>
                <a:schemeClr val="bg1"/>
              </a:solidFill>
            </a:endParaRPr>
          </a:p>
          <a:p>
            <a:pPr marL="0" lvl="0" indent="0" algn="just" rtl="0">
              <a:spcBef>
                <a:spcPts val="1600"/>
              </a:spcBef>
              <a:spcAft>
                <a:spcPts val="0"/>
              </a:spcAft>
              <a:buNone/>
            </a:pPr>
            <a:r>
              <a:rPr lang="en-GB" sz="2200" dirty="0">
                <a:solidFill>
                  <a:schemeClr val="bg1"/>
                </a:solidFill>
              </a:rPr>
              <a:t>Monthly costs: £5k wages, £500 operating expenses (server, desk space)</a:t>
            </a:r>
            <a:endParaRPr sz="2200" dirty="0">
              <a:solidFill>
                <a:schemeClr val="bg1"/>
              </a:solidFill>
            </a:endParaRPr>
          </a:p>
          <a:p>
            <a:pPr marL="0" lvl="0" indent="0" algn="just" rtl="0">
              <a:spcBef>
                <a:spcPts val="1600"/>
              </a:spcBef>
              <a:spcAft>
                <a:spcPts val="0"/>
              </a:spcAft>
              <a:buClr>
                <a:schemeClr val="dk1"/>
              </a:buClr>
              <a:buSzPts val="1100"/>
              <a:buFont typeface="Arial"/>
              <a:buNone/>
            </a:pPr>
            <a:r>
              <a:rPr lang="en-GB" sz="2200" dirty="0">
                <a:solidFill>
                  <a:schemeClr val="bg1"/>
                </a:solidFill>
              </a:rPr>
              <a:t>1 year to implement working product, collaborating with council </a:t>
            </a:r>
            <a:r>
              <a:rPr lang="en-GB" sz="2200" dirty="0" err="1">
                <a:solidFill>
                  <a:schemeClr val="bg1"/>
                </a:solidFill>
              </a:rPr>
              <a:t>serives</a:t>
            </a:r>
            <a:r>
              <a:rPr lang="en-GB" sz="2200" dirty="0">
                <a:solidFill>
                  <a:schemeClr val="bg1"/>
                </a:solidFill>
              </a:rPr>
              <a:t>, job centres, housing charities. Cost of £66k.</a:t>
            </a:r>
            <a:endParaRPr sz="2200" dirty="0">
              <a:solidFill>
                <a:schemeClr val="bg1"/>
              </a:solidFill>
            </a:endParaRPr>
          </a:p>
          <a:p>
            <a:pPr marL="0" lvl="0" indent="0" algn="ctr" rtl="0">
              <a:spcBef>
                <a:spcPts val="1600"/>
              </a:spcBef>
              <a:spcAft>
                <a:spcPts val="0"/>
              </a:spcAft>
              <a:buNone/>
            </a:pPr>
            <a:endParaRPr sz="3000" dirty="0"/>
          </a:p>
          <a:p>
            <a:pPr marL="0" lvl="0" indent="0" algn="ctr" rtl="0">
              <a:spcBef>
                <a:spcPts val="1600"/>
              </a:spcBef>
              <a:spcAft>
                <a:spcPts val="1600"/>
              </a:spcAft>
              <a:buNone/>
            </a:pPr>
            <a:endParaRPr sz="30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b="1" dirty="0">
                <a:solidFill>
                  <a:schemeClr val="accent1">
                    <a:lumMod val="75000"/>
                  </a:schemeClr>
                </a:solidFill>
              </a:rPr>
              <a:t>Solution </a:t>
            </a:r>
            <a:endParaRPr sz="3600" b="1" dirty="0">
              <a:solidFill>
                <a:schemeClr val="accent1">
                  <a:lumMod val="75000"/>
                </a:schemeClr>
              </a:solidFill>
            </a:endParaRPr>
          </a:p>
        </p:txBody>
      </p:sp>
      <p:sp>
        <p:nvSpPr>
          <p:cNvPr id="182" name="Shape 182"/>
          <p:cNvSpPr txBox="1">
            <a:spLocks noGrp="1"/>
          </p:cNvSpPr>
          <p:nvPr>
            <p:ph type="body" idx="1"/>
          </p:nvPr>
        </p:nvSpPr>
        <p:spPr>
          <a:xfrm>
            <a:off x="311700" y="1140000"/>
            <a:ext cx="8520600" cy="2055900"/>
          </a:xfrm>
          <a:prstGeom prst="rect">
            <a:avLst/>
          </a:prstGeom>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GB" sz="3000" dirty="0">
                <a:solidFill>
                  <a:schemeClr val="bg1"/>
                </a:solidFill>
              </a:rPr>
              <a:t>Council Funded</a:t>
            </a:r>
            <a:endParaRPr sz="3000" dirty="0">
              <a:solidFill>
                <a:schemeClr val="bg1"/>
              </a:solidFill>
            </a:endParaRPr>
          </a:p>
          <a:p>
            <a:pPr marL="0" lvl="0" indent="0" algn="ctr" rtl="0">
              <a:spcBef>
                <a:spcPts val="1600"/>
              </a:spcBef>
              <a:spcAft>
                <a:spcPts val="0"/>
              </a:spcAft>
              <a:buNone/>
            </a:pPr>
            <a:r>
              <a:rPr lang="en-GB" sz="3000" dirty="0">
                <a:solidFill>
                  <a:schemeClr val="bg1"/>
                </a:solidFill>
              </a:rPr>
              <a:t>Charity Funded</a:t>
            </a:r>
            <a:endParaRPr sz="3000" dirty="0">
              <a:solidFill>
                <a:schemeClr val="bg1"/>
              </a:solidFill>
            </a:endParaRPr>
          </a:p>
          <a:p>
            <a:pPr marL="0" lvl="0" indent="0" algn="ctr" rtl="0">
              <a:spcBef>
                <a:spcPts val="1600"/>
              </a:spcBef>
              <a:spcAft>
                <a:spcPts val="0"/>
              </a:spcAft>
              <a:buNone/>
            </a:pPr>
            <a:r>
              <a:rPr lang="en-GB" sz="3000" dirty="0">
                <a:solidFill>
                  <a:schemeClr val="bg1"/>
                </a:solidFill>
              </a:rPr>
              <a:t>Building/construction companies</a:t>
            </a:r>
            <a:endParaRPr sz="3000" dirty="0">
              <a:solidFill>
                <a:schemeClr val="bg1"/>
              </a:solidFill>
            </a:endParaRPr>
          </a:p>
          <a:p>
            <a:pPr marL="0" lvl="0" indent="0" rtl="0">
              <a:spcBef>
                <a:spcPts val="1600"/>
              </a:spcBef>
              <a:spcAft>
                <a:spcPts val="0"/>
              </a:spcAft>
              <a:buNone/>
            </a:pPr>
            <a:endParaRPr sz="3000" dirty="0"/>
          </a:p>
          <a:p>
            <a:pPr marL="0" lvl="0" indent="0" rtl="0">
              <a:spcBef>
                <a:spcPts val="1600"/>
              </a:spcBef>
              <a:spcAft>
                <a:spcPts val="16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What are we matching ?</a:t>
            </a:r>
          </a:p>
        </p:txBody>
      </p:sp>
      <p:sp>
        <p:nvSpPr>
          <p:cNvPr id="3" name="TextBox 2">
            <a:extLst>
              <a:ext uri="{FF2B5EF4-FFF2-40B4-BE49-F238E27FC236}">
                <a16:creationId xmlns:a16="http://schemas.microsoft.com/office/drawing/2014/main" id="{B18FB6C3-2D5B-445A-B37A-8588DADA0D62}"/>
              </a:ext>
            </a:extLst>
          </p:cNvPr>
          <p:cNvSpPr txBox="1"/>
          <p:nvPr/>
        </p:nvSpPr>
        <p:spPr>
          <a:xfrm>
            <a:off x="595424" y="1153217"/>
            <a:ext cx="7697972" cy="3170099"/>
          </a:xfrm>
          <a:prstGeom prst="rect">
            <a:avLst/>
          </a:prstGeom>
          <a:noFill/>
        </p:spPr>
        <p:txBody>
          <a:bodyPr wrap="square" rtlCol="0">
            <a:spAutoFit/>
          </a:bodyPr>
          <a:lstStyle/>
          <a:p>
            <a:r>
              <a:rPr lang="en-GB" sz="4000" dirty="0">
                <a:solidFill>
                  <a:schemeClr val="bg1"/>
                </a:solidFill>
              </a:rPr>
              <a:t>We are specifically trying to match JOHN with other people like JOHN. Who are looking for suitable multiple occupancy properties.</a:t>
            </a:r>
          </a:p>
        </p:txBody>
      </p:sp>
    </p:spTree>
    <p:extLst>
      <p:ext uri="{BB962C8B-B14F-4D97-AF65-F5344CB8AC3E}">
        <p14:creationId xmlns:p14="http://schemas.microsoft.com/office/powerpoint/2010/main" val="3051006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Isn’t there something like this already available ? </a:t>
            </a:r>
          </a:p>
        </p:txBody>
      </p:sp>
      <p:sp>
        <p:nvSpPr>
          <p:cNvPr id="3" name="TextBox 2">
            <a:extLst>
              <a:ext uri="{FF2B5EF4-FFF2-40B4-BE49-F238E27FC236}">
                <a16:creationId xmlns:a16="http://schemas.microsoft.com/office/drawing/2014/main" id="{B18FB6C3-2D5B-445A-B37A-8588DADA0D62}"/>
              </a:ext>
            </a:extLst>
          </p:cNvPr>
          <p:cNvSpPr txBox="1"/>
          <p:nvPr/>
        </p:nvSpPr>
        <p:spPr>
          <a:xfrm>
            <a:off x="574158" y="1541721"/>
            <a:ext cx="7697972" cy="2554545"/>
          </a:xfrm>
          <a:prstGeom prst="rect">
            <a:avLst/>
          </a:prstGeom>
          <a:noFill/>
        </p:spPr>
        <p:txBody>
          <a:bodyPr wrap="square" rtlCol="0">
            <a:spAutoFit/>
          </a:bodyPr>
          <a:lstStyle/>
          <a:p>
            <a:r>
              <a:rPr lang="en-GB" sz="4000" dirty="0">
                <a:solidFill>
                  <a:schemeClr val="bg1"/>
                </a:solidFill>
              </a:rPr>
              <a:t>Yes, for example gumtree.</a:t>
            </a:r>
          </a:p>
          <a:p>
            <a:r>
              <a:rPr lang="en-GB" sz="4000" dirty="0">
                <a:solidFill>
                  <a:schemeClr val="bg1"/>
                </a:solidFill>
              </a:rPr>
              <a:t>However, they don’t match John  with other Johns, they just provide housing for John.</a:t>
            </a:r>
          </a:p>
        </p:txBody>
      </p:sp>
    </p:spTree>
    <p:extLst>
      <p:ext uri="{BB962C8B-B14F-4D97-AF65-F5344CB8AC3E}">
        <p14:creationId xmlns:p14="http://schemas.microsoft.com/office/powerpoint/2010/main" val="21962503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Why we are addressing this ? </a:t>
            </a:r>
          </a:p>
        </p:txBody>
      </p:sp>
      <p:sp>
        <p:nvSpPr>
          <p:cNvPr id="3" name="TextBox 2">
            <a:extLst>
              <a:ext uri="{FF2B5EF4-FFF2-40B4-BE49-F238E27FC236}">
                <a16:creationId xmlns:a16="http://schemas.microsoft.com/office/drawing/2014/main" id="{B18FB6C3-2D5B-445A-B37A-8588DADA0D62}"/>
              </a:ext>
            </a:extLst>
          </p:cNvPr>
          <p:cNvSpPr txBox="1"/>
          <p:nvPr/>
        </p:nvSpPr>
        <p:spPr>
          <a:xfrm>
            <a:off x="574158" y="1541721"/>
            <a:ext cx="7697972" cy="1938992"/>
          </a:xfrm>
          <a:prstGeom prst="rect">
            <a:avLst/>
          </a:prstGeom>
          <a:noFill/>
        </p:spPr>
        <p:txBody>
          <a:bodyPr wrap="square" rtlCol="0">
            <a:spAutoFit/>
          </a:bodyPr>
          <a:lstStyle/>
          <a:p>
            <a:r>
              <a:rPr lang="en-GB" sz="4000" dirty="0">
                <a:solidFill>
                  <a:schemeClr val="bg1"/>
                </a:solidFill>
              </a:rPr>
              <a:t>The reason is because people like JOHN are facing a lot of difficulties. </a:t>
            </a:r>
          </a:p>
        </p:txBody>
      </p:sp>
    </p:spTree>
    <p:extLst>
      <p:ext uri="{BB962C8B-B14F-4D97-AF65-F5344CB8AC3E}">
        <p14:creationId xmlns:p14="http://schemas.microsoft.com/office/powerpoint/2010/main" val="257155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What difficulties is JOHN facing ?  </a:t>
            </a:r>
          </a:p>
        </p:txBody>
      </p:sp>
      <p:sp>
        <p:nvSpPr>
          <p:cNvPr id="3" name="TextBox 2">
            <a:extLst>
              <a:ext uri="{FF2B5EF4-FFF2-40B4-BE49-F238E27FC236}">
                <a16:creationId xmlns:a16="http://schemas.microsoft.com/office/drawing/2014/main" id="{B18FB6C3-2D5B-445A-B37A-8588DADA0D62}"/>
              </a:ext>
            </a:extLst>
          </p:cNvPr>
          <p:cNvSpPr txBox="1"/>
          <p:nvPr/>
        </p:nvSpPr>
        <p:spPr>
          <a:xfrm>
            <a:off x="574158" y="1541721"/>
            <a:ext cx="7697972" cy="3170099"/>
          </a:xfrm>
          <a:prstGeom prst="rect">
            <a:avLst/>
          </a:prstGeom>
          <a:noFill/>
        </p:spPr>
        <p:txBody>
          <a:bodyPr wrap="square" rtlCol="0">
            <a:spAutoFit/>
          </a:bodyPr>
          <a:lstStyle/>
          <a:p>
            <a:r>
              <a:rPr lang="en-GB" sz="4000" dirty="0">
                <a:solidFill>
                  <a:schemeClr val="bg1"/>
                </a:solidFill>
              </a:rPr>
              <a:t>Low Income.</a:t>
            </a:r>
          </a:p>
          <a:p>
            <a:r>
              <a:rPr lang="en-GB" sz="4000" dirty="0">
                <a:solidFill>
                  <a:schemeClr val="bg1"/>
                </a:solidFill>
              </a:rPr>
              <a:t>Moving to a new places.</a:t>
            </a:r>
          </a:p>
          <a:p>
            <a:r>
              <a:rPr lang="en-GB" sz="4000" dirty="0">
                <a:solidFill>
                  <a:schemeClr val="bg1"/>
                </a:solidFill>
              </a:rPr>
              <a:t>Starting new life.</a:t>
            </a:r>
          </a:p>
          <a:p>
            <a:r>
              <a:rPr lang="en-GB" sz="4000" dirty="0">
                <a:solidFill>
                  <a:schemeClr val="bg1"/>
                </a:solidFill>
              </a:rPr>
              <a:t>No connections.</a:t>
            </a:r>
          </a:p>
          <a:p>
            <a:endParaRPr lang="en-GB" sz="4000" dirty="0">
              <a:solidFill>
                <a:schemeClr val="bg1"/>
              </a:solidFill>
            </a:endParaRPr>
          </a:p>
        </p:txBody>
      </p:sp>
    </p:spTree>
    <p:extLst>
      <p:ext uri="{BB962C8B-B14F-4D97-AF65-F5344CB8AC3E}">
        <p14:creationId xmlns:p14="http://schemas.microsoft.com/office/powerpoint/2010/main" val="2207187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How could we help JOHN ? </a:t>
            </a:r>
          </a:p>
        </p:txBody>
      </p:sp>
      <p:sp>
        <p:nvSpPr>
          <p:cNvPr id="3" name="TextBox 2">
            <a:extLst>
              <a:ext uri="{FF2B5EF4-FFF2-40B4-BE49-F238E27FC236}">
                <a16:creationId xmlns:a16="http://schemas.microsoft.com/office/drawing/2014/main" id="{B18FB6C3-2D5B-445A-B37A-8588DADA0D62}"/>
              </a:ext>
            </a:extLst>
          </p:cNvPr>
          <p:cNvSpPr txBox="1"/>
          <p:nvPr/>
        </p:nvSpPr>
        <p:spPr>
          <a:xfrm>
            <a:off x="574158" y="1541721"/>
            <a:ext cx="7697972" cy="1938992"/>
          </a:xfrm>
          <a:prstGeom prst="rect">
            <a:avLst/>
          </a:prstGeom>
          <a:noFill/>
        </p:spPr>
        <p:txBody>
          <a:bodyPr wrap="square" rtlCol="0">
            <a:spAutoFit/>
          </a:bodyPr>
          <a:lstStyle/>
          <a:p>
            <a:r>
              <a:rPr lang="en-GB" sz="4000" dirty="0">
                <a:solidFill>
                  <a:schemeClr val="bg1"/>
                </a:solidFill>
              </a:rPr>
              <a:t>We connect JOHN to properties with room vacancies for tenants that have matching profiles.</a:t>
            </a:r>
          </a:p>
        </p:txBody>
      </p:sp>
    </p:spTree>
    <p:extLst>
      <p:ext uri="{BB962C8B-B14F-4D97-AF65-F5344CB8AC3E}">
        <p14:creationId xmlns:p14="http://schemas.microsoft.com/office/powerpoint/2010/main" val="2444537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3D8C9-DCA4-4808-AD12-713AA0043F10}"/>
              </a:ext>
            </a:extLst>
          </p:cNvPr>
          <p:cNvSpPr>
            <a:spLocks noGrp="1"/>
          </p:cNvSpPr>
          <p:nvPr>
            <p:ph type="title"/>
          </p:nvPr>
        </p:nvSpPr>
        <p:spPr>
          <a:xfrm>
            <a:off x="184110" y="311417"/>
            <a:ext cx="8520600" cy="841800"/>
          </a:xfrm>
        </p:spPr>
        <p:txBody>
          <a:bodyPr/>
          <a:lstStyle/>
          <a:p>
            <a:r>
              <a:rPr lang="en-GB" dirty="0">
                <a:solidFill>
                  <a:schemeClr val="bg1"/>
                </a:solidFill>
              </a:rPr>
              <a:t>What do you mean by profiles ?</a:t>
            </a:r>
          </a:p>
        </p:txBody>
      </p:sp>
      <p:sp>
        <p:nvSpPr>
          <p:cNvPr id="3" name="TextBox 2">
            <a:extLst>
              <a:ext uri="{FF2B5EF4-FFF2-40B4-BE49-F238E27FC236}">
                <a16:creationId xmlns:a16="http://schemas.microsoft.com/office/drawing/2014/main" id="{B18FB6C3-2D5B-445A-B37A-8588DADA0D62}"/>
              </a:ext>
            </a:extLst>
          </p:cNvPr>
          <p:cNvSpPr txBox="1"/>
          <p:nvPr/>
        </p:nvSpPr>
        <p:spPr>
          <a:xfrm>
            <a:off x="574158" y="1541721"/>
            <a:ext cx="7697972" cy="3170099"/>
          </a:xfrm>
          <a:prstGeom prst="rect">
            <a:avLst/>
          </a:prstGeom>
          <a:noFill/>
        </p:spPr>
        <p:txBody>
          <a:bodyPr wrap="square" rtlCol="0">
            <a:spAutoFit/>
          </a:bodyPr>
          <a:lstStyle/>
          <a:p>
            <a:r>
              <a:rPr lang="en-GB" sz="4000" dirty="0">
                <a:solidFill>
                  <a:schemeClr val="bg1"/>
                </a:solidFill>
              </a:rPr>
              <a:t>Gender</a:t>
            </a:r>
          </a:p>
          <a:p>
            <a:r>
              <a:rPr lang="en-GB" sz="4000" dirty="0">
                <a:solidFill>
                  <a:schemeClr val="bg1"/>
                </a:solidFill>
              </a:rPr>
              <a:t>Age</a:t>
            </a:r>
          </a:p>
          <a:p>
            <a:r>
              <a:rPr lang="en-GB" sz="4000" dirty="0">
                <a:solidFill>
                  <a:schemeClr val="bg1"/>
                </a:solidFill>
              </a:rPr>
              <a:t>Jobs</a:t>
            </a:r>
          </a:p>
          <a:p>
            <a:r>
              <a:rPr lang="en-GB" sz="4000" dirty="0">
                <a:solidFill>
                  <a:schemeClr val="bg1"/>
                </a:solidFill>
              </a:rPr>
              <a:t>Location</a:t>
            </a:r>
          </a:p>
          <a:p>
            <a:endParaRPr lang="en-GB" sz="4000" dirty="0">
              <a:solidFill>
                <a:schemeClr val="bg1"/>
              </a:solidFill>
            </a:endParaRPr>
          </a:p>
        </p:txBody>
      </p:sp>
    </p:spTree>
    <p:extLst>
      <p:ext uri="{BB962C8B-B14F-4D97-AF65-F5344CB8AC3E}">
        <p14:creationId xmlns:p14="http://schemas.microsoft.com/office/powerpoint/2010/main" val="88479658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TotalTime>
  <Words>1292</Words>
  <Application>Microsoft Office PowerPoint</Application>
  <PresentationFormat>On-screen Show (16:9)</PresentationFormat>
  <Paragraphs>126</Paragraphs>
  <Slides>39</Slides>
  <Notes>23</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39</vt:i4>
      </vt:variant>
    </vt:vector>
  </HeadingPairs>
  <TitlesOfParts>
    <vt:vector size="41" baseType="lpstr">
      <vt:lpstr>Arial</vt:lpstr>
      <vt:lpstr>Simple Light</vt:lpstr>
      <vt:lpstr>Team AppRENTices</vt:lpstr>
      <vt:lpstr>Who is our user ? </vt:lpstr>
      <vt:lpstr>JOHN</vt:lpstr>
      <vt:lpstr>What are we matching ?</vt:lpstr>
      <vt:lpstr>Isn’t there something like this already available ? </vt:lpstr>
      <vt:lpstr>Why we are addressing this ? </vt:lpstr>
      <vt:lpstr>What difficulties is JOHN facing ?  </vt:lpstr>
      <vt:lpstr>How could we help JOHN ? </vt:lpstr>
      <vt:lpstr>What do you mean by profiles ?</vt:lpstr>
      <vt:lpstr>Why would we do that ? </vt:lpstr>
      <vt:lpstr>Couple more ideas that yet needs to be implemented</vt:lpstr>
      <vt:lpstr>What we have done so far ? </vt:lpstr>
      <vt:lpstr>Is the website alive ? </vt:lpstr>
      <vt:lpstr>PowerPoint Presentation</vt:lpstr>
      <vt:lpstr>Any Questions ?  </vt:lpstr>
      <vt:lpstr>PowerPoint Presentation</vt:lpstr>
      <vt:lpstr>PowerPoint Presentation</vt:lpstr>
      <vt:lpstr>PowerPoint Presentation</vt:lpstr>
      <vt:lpstr>PowerPoint Presentation</vt:lpstr>
      <vt:lpstr>Pitch</vt:lpstr>
      <vt:lpstr>Crisis Studies</vt:lpstr>
      <vt:lpstr>What’s the public sector equality duty?</vt:lpstr>
      <vt:lpstr>Problems</vt:lpstr>
      <vt:lpstr>Problem</vt:lpstr>
      <vt:lpstr>Problem</vt:lpstr>
      <vt:lpstr>Opportunity</vt:lpstr>
      <vt:lpstr>Opportunity</vt:lpstr>
      <vt:lpstr>Solution </vt:lpstr>
      <vt:lpstr>Where will this stock come from? </vt:lpstr>
      <vt:lpstr>Solution </vt:lpstr>
      <vt:lpstr>Solution </vt:lpstr>
      <vt:lpstr>AppRENT - Jobseeker Profile - General </vt:lpstr>
      <vt:lpstr>Case Study</vt:lpstr>
      <vt:lpstr>PowerPoint Presentation</vt:lpstr>
      <vt:lpstr>Case Study 18 yr JobSeeker</vt:lpstr>
      <vt:lpstr>Case Study 18 yr JobSeeker </vt:lpstr>
      <vt:lpstr>Solution </vt:lpstr>
      <vt:lpstr>Business Plan </vt:lpstr>
      <vt:lpstr>Solution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AppRENTices</dc:title>
  <cp:lastModifiedBy>emp</cp:lastModifiedBy>
  <cp:revision>13</cp:revision>
  <dcterms:modified xsi:type="dcterms:W3CDTF">2018-03-25T15:51:39Z</dcterms:modified>
</cp:coreProperties>
</file>